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8"/>
  </p:notesMasterIdLst>
  <p:sldIdLst>
    <p:sldId id="313" r:id="rId3"/>
    <p:sldId id="273" r:id="rId4"/>
    <p:sldId id="256" r:id="rId5"/>
    <p:sldId id="257" r:id="rId6"/>
    <p:sldId id="348" r:id="rId7"/>
    <p:sldId id="314" r:id="rId8"/>
    <p:sldId id="274" r:id="rId9"/>
    <p:sldId id="315" r:id="rId10"/>
    <p:sldId id="316" r:id="rId11"/>
    <p:sldId id="259" r:id="rId12"/>
    <p:sldId id="261" r:id="rId13"/>
    <p:sldId id="260" r:id="rId14"/>
    <p:sldId id="263" r:id="rId15"/>
    <p:sldId id="330" r:id="rId16"/>
    <p:sldId id="264" r:id="rId17"/>
    <p:sldId id="265" r:id="rId18"/>
    <p:sldId id="266" r:id="rId19"/>
    <p:sldId id="347" r:id="rId20"/>
    <p:sldId id="267" r:id="rId21"/>
    <p:sldId id="349" r:id="rId22"/>
    <p:sldId id="268" r:id="rId23"/>
    <p:sldId id="276" r:id="rId24"/>
    <p:sldId id="270" r:id="rId25"/>
    <p:sldId id="350" r:id="rId26"/>
    <p:sldId id="269" r:id="rId27"/>
    <p:sldId id="277" r:id="rId28"/>
    <p:sldId id="278" r:id="rId29"/>
    <p:sldId id="288" r:id="rId30"/>
    <p:sldId id="287" r:id="rId31"/>
    <p:sldId id="279" r:id="rId32"/>
    <p:sldId id="280" r:id="rId33"/>
    <p:sldId id="325" r:id="rId34"/>
    <p:sldId id="331" r:id="rId35"/>
    <p:sldId id="326" r:id="rId36"/>
    <p:sldId id="327" r:id="rId37"/>
    <p:sldId id="286" r:id="rId38"/>
    <p:sldId id="282" r:id="rId39"/>
    <p:sldId id="285" r:id="rId40"/>
    <p:sldId id="283" r:id="rId41"/>
    <p:sldId id="284" r:id="rId42"/>
    <p:sldId id="289" r:id="rId43"/>
    <p:sldId id="290" r:id="rId44"/>
    <p:sldId id="291" r:id="rId45"/>
    <p:sldId id="292" r:id="rId46"/>
    <p:sldId id="293" r:id="rId47"/>
    <p:sldId id="294" r:id="rId48"/>
    <p:sldId id="296" r:id="rId49"/>
    <p:sldId id="295" r:id="rId50"/>
    <p:sldId id="297" r:id="rId51"/>
    <p:sldId id="298" r:id="rId52"/>
    <p:sldId id="299" r:id="rId53"/>
    <p:sldId id="332" r:id="rId54"/>
    <p:sldId id="341" r:id="rId55"/>
    <p:sldId id="335" r:id="rId56"/>
    <p:sldId id="324" r:id="rId57"/>
    <p:sldId id="328" r:id="rId58"/>
    <p:sldId id="317" r:id="rId59"/>
    <p:sldId id="319" r:id="rId60"/>
    <p:sldId id="334" r:id="rId61"/>
    <p:sldId id="351" r:id="rId62"/>
    <p:sldId id="300" r:id="rId63"/>
    <p:sldId id="301" r:id="rId64"/>
    <p:sldId id="312" r:id="rId65"/>
    <p:sldId id="302" r:id="rId66"/>
    <p:sldId id="338" r:id="rId67"/>
    <p:sldId id="303" r:id="rId68"/>
    <p:sldId id="304" r:id="rId69"/>
    <p:sldId id="336" r:id="rId70"/>
    <p:sldId id="306" r:id="rId71"/>
    <p:sldId id="305" r:id="rId72"/>
    <p:sldId id="307" r:id="rId73"/>
    <p:sldId id="308" r:id="rId74"/>
    <p:sldId id="309" r:id="rId75"/>
    <p:sldId id="311" r:id="rId76"/>
    <p:sldId id="320" r:id="rId77"/>
    <p:sldId id="321" r:id="rId78"/>
    <p:sldId id="322" r:id="rId79"/>
    <p:sldId id="323" r:id="rId80"/>
    <p:sldId id="339" r:id="rId81"/>
    <p:sldId id="337" r:id="rId82"/>
    <p:sldId id="342" r:id="rId83"/>
    <p:sldId id="343" r:id="rId84"/>
    <p:sldId id="344" r:id="rId85"/>
    <p:sldId id="345" r:id="rId86"/>
    <p:sldId id="346"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sorterViewPr>
    <p:cViewPr>
      <p:scale>
        <a:sx n="100" d="100"/>
        <a:sy n="100" d="100"/>
      </p:scale>
      <p:origin x="0" y="14218"/>
    </p:cViewPr>
  </p:sorterViewPr>
  <p:notesViewPr>
    <p:cSldViewPr>
      <p:cViewPr varScale="1">
        <p:scale>
          <a:sx n="99" d="100"/>
          <a:sy n="99" d="100"/>
        </p:scale>
        <p:origin x="17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AFDD7-C9B2-4D0C-857F-5DF75B17DB13}" type="datetimeFigureOut">
              <a:rPr lang="en-US" smtClean="0"/>
              <a:t>6/17/18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84CDCF-6072-4378-91F7-F5D98254F435}" type="slidenum">
              <a:rPr lang="en-US" smtClean="0"/>
              <a:t>‹#›</a:t>
            </a:fld>
            <a:endParaRPr lang="en-US"/>
          </a:p>
        </p:txBody>
      </p:sp>
    </p:spTree>
    <p:extLst>
      <p:ext uri="{BB962C8B-B14F-4D97-AF65-F5344CB8AC3E}">
        <p14:creationId xmlns:p14="http://schemas.microsoft.com/office/powerpoint/2010/main" val="41316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Model A Ford wiring is a simple electrical system.  In its day the wiring was straight forward.  </a:t>
            </a:r>
          </a:p>
          <a:p>
            <a:r>
              <a:rPr lang="en-US" sz="1800" dirty="0"/>
              <a:t>Most books and the RG&amp;JS us a schematic diagram with various symbols to show the electrical circuits.  The diagrams are used because a word description would be lengthy, unfortunately the diagrams seldom help the restorer installing wiring or troubleshooting problems. </a:t>
            </a:r>
          </a:p>
          <a:p>
            <a:r>
              <a:rPr lang="en-US" sz="1800" dirty="0"/>
              <a:t>Today I am going to try to explain the wiring of the Model A.   </a:t>
            </a:r>
          </a:p>
        </p:txBody>
      </p:sp>
      <p:sp>
        <p:nvSpPr>
          <p:cNvPr id="4" name="Slide Number Placeholder 3"/>
          <p:cNvSpPr>
            <a:spLocks noGrp="1"/>
          </p:cNvSpPr>
          <p:nvPr>
            <p:ph type="sldNum" sz="quarter" idx="10"/>
          </p:nvPr>
        </p:nvSpPr>
        <p:spPr/>
        <p:txBody>
          <a:bodyPr/>
          <a:lstStyle/>
          <a:p>
            <a:fld id="{2284CDCF-6072-4378-91F7-F5D98254F435}" type="slidenum">
              <a:rPr lang="en-US" smtClean="0"/>
              <a:t>1</a:t>
            </a:fld>
            <a:endParaRPr lang="en-US"/>
          </a:p>
        </p:txBody>
      </p:sp>
    </p:spTree>
    <p:extLst>
      <p:ext uri="{BB962C8B-B14F-4D97-AF65-F5344CB8AC3E}">
        <p14:creationId xmlns:p14="http://schemas.microsoft.com/office/powerpoint/2010/main" val="395855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The ground strap assembly was 4-3/4” long through 1929 when it was reduced to 4-1/4” (measured on hole centers).</a:t>
            </a:r>
          </a:p>
          <a:p>
            <a:pPr marL="171450" indent="-171450">
              <a:buFont typeface="Arial" panose="020B0604020202020204" pitchFamily="34" charset="0"/>
              <a:buChar char="•"/>
            </a:pPr>
            <a:r>
              <a:rPr lang="en-US" sz="1800" dirty="0"/>
              <a:t>Beginning June 1931 the braided strap was also used.</a:t>
            </a:r>
          </a:p>
          <a:p>
            <a:pPr marL="171450" indent="-171450">
              <a:buFont typeface="Arial" panose="020B0604020202020204" pitchFamily="34" charset="0"/>
              <a:buChar char="•"/>
            </a:pPr>
            <a:r>
              <a:rPr lang="en-US" sz="1800" dirty="0"/>
              <a:t>The straps shown are those currently provided by the vendors.  You will notice the braided style is a little too long, which means you either have to twist it around a little or modify it.  Once again original parts are always best. </a:t>
            </a:r>
          </a:p>
        </p:txBody>
      </p:sp>
      <p:sp>
        <p:nvSpPr>
          <p:cNvPr id="4" name="Slide Number Placeholder 3"/>
          <p:cNvSpPr>
            <a:spLocks noGrp="1"/>
          </p:cNvSpPr>
          <p:nvPr>
            <p:ph type="sldNum" sz="quarter" idx="10"/>
          </p:nvPr>
        </p:nvSpPr>
        <p:spPr/>
        <p:txBody>
          <a:bodyPr/>
          <a:lstStyle/>
          <a:p>
            <a:fld id="{2284CDCF-6072-4378-91F7-F5D98254F435}" type="slidenum">
              <a:rPr lang="en-US" smtClean="0"/>
              <a:t>10</a:t>
            </a:fld>
            <a:endParaRPr lang="en-US"/>
          </a:p>
        </p:txBody>
      </p:sp>
    </p:spTree>
    <p:extLst>
      <p:ext uri="{BB962C8B-B14F-4D97-AF65-F5344CB8AC3E}">
        <p14:creationId xmlns:p14="http://schemas.microsoft.com/office/powerpoint/2010/main" val="13354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When installing the ground strap, I clean off a little paint in the bolt hole and under where the strap makes contact.  Emery cloth is a good tool for cleaning up an area to ensure metal to metal contact.  A good ground is essential for a 6 volt system.  This is particularly true in the Model A since there are no wires returning to the battery.  The metal body and frame carry the return current to keep the battery charged.  </a:t>
            </a:r>
          </a:p>
        </p:txBody>
      </p:sp>
      <p:sp>
        <p:nvSpPr>
          <p:cNvPr id="4" name="Slide Number Placeholder 3"/>
          <p:cNvSpPr>
            <a:spLocks noGrp="1"/>
          </p:cNvSpPr>
          <p:nvPr>
            <p:ph type="sldNum" sz="quarter" idx="10"/>
          </p:nvPr>
        </p:nvSpPr>
        <p:spPr/>
        <p:txBody>
          <a:bodyPr/>
          <a:lstStyle/>
          <a:p>
            <a:fld id="{2284CDCF-6072-4378-91F7-F5D98254F435}" type="slidenum">
              <a:rPr lang="en-US" smtClean="0"/>
              <a:t>11</a:t>
            </a:fld>
            <a:endParaRPr lang="en-US"/>
          </a:p>
        </p:txBody>
      </p:sp>
    </p:spTree>
    <p:extLst>
      <p:ext uri="{BB962C8B-B14F-4D97-AF65-F5344CB8AC3E}">
        <p14:creationId xmlns:p14="http://schemas.microsoft.com/office/powerpoint/2010/main" val="56751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upper cable is a “modern” one from NAPA, Pep Boys or other store.  It is a number 2 wire while the Model A used a number 1 wire = bigger cable.  Our 6 volt system provide better performance with the larger wire so I recommend one of the cables available from the vendors. </a:t>
            </a:r>
          </a:p>
        </p:txBody>
      </p:sp>
      <p:sp>
        <p:nvSpPr>
          <p:cNvPr id="4" name="Slide Number Placeholder 3"/>
          <p:cNvSpPr>
            <a:spLocks noGrp="1"/>
          </p:cNvSpPr>
          <p:nvPr>
            <p:ph type="sldNum" sz="quarter" idx="10"/>
          </p:nvPr>
        </p:nvSpPr>
        <p:spPr/>
        <p:txBody>
          <a:bodyPr/>
          <a:lstStyle/>
          <a:p>
            <a:fld id="{2284CDCF-6072-4378-91F7-F5D98254F435}" type="slidenum">
              <a:rPr lang="en-US" smtClean="0"/>
              <a:t>12</a:t>
            </a:fld>
            <a:endParaRPr lang="en-US"/>
          </a:p>
        </p:txBody>
      </p:sp>
    </p:spTree>
    <p:extLst>
      <p:ext uri="{BB962C8B-B14F-4D97-AF65-F5344CB8AC3E}">
        <p14:creationId xmlns:p14="http://schemas.microsoft.com/office/powerpoint/2010/main" val="169578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Ford Service Bulletins contain a world of useful information.  Here is one from November 1929 showing the improved routing of the cable.  I hope you all have a copy in your library – it can answer many of your questions.</a:t>
            </a:r>
          </a:p>
        </p:txBody>
      </p:sp>
      <p:sp>
        <p:nvSpPr>
          <p:cNvPr id="4" name="Slide Number Placeholder 3"/>
          <p:cNvSpPr>
            <a:spLocks noGrp="1"/>
          </p:cNvSpPr>
          <p:nvPr>
            <p:ph type="sldNum" sz="quarter" idx="10"/>
          </p:nvPr>
        </p:nvSpPr>
        <p:spPr/>
        <p:txBody>
          <a:bodyPr/>
          <a:lstStyle/>
          <a:p>
            <a:fld id="{2284CDCF-6072-4378-91F7-F5D98254F435}" type="slidenum">
              <a:rPr lang="en-US" smtClean="0"/>
              <a:t>13</a:t>
            </a:fld>
            <a:endParaRPr lang="en-US"/>
          </a:p>
        </p:txBody>
      </p:sp>
    </p:spTree>
    <p:extLst>
      <p:ext uri="{BB962C8B-B14F-4D97-AF65-F5344CB8AC3E}">
        <p14:creationId xmlns:p14="http://schemas.microsoft.com/office/powerpoint/2010/main" val="354577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dirty="0"/>
              <a:t>Ground cables from vendors are often too long and require some twisting to install – Ford cable was 4 ½” long</a:t>
            </a:r>
          </a:p>
          <a:p>
            <a:pPr marL="171450" indent="-171450">
              <a:buFont typeface="Arial" panose="020B0604020202020204" pitchFamily="34" charset="0"/>
              <a:buChar char="•"/>
            </a:pPr>
            <a:r>
              <a:rPr lang="en-US" sz="2000" dirty="0"/>
              <a:t>Battery must be firmly mounted – Ford used three different brackets</a:t>
            </a:r>
          </a:p>
          <a:p>
            <a:pPr marL="171450" indent="-171450">
              <a:buFont typeface="Arial" panose="020B0604020202020204" pitchFamily="34" charset="0"/>
              <a:buChar char="•"/>
            </a:pPr>
            <a:r>
              <a:rPr lang="en-US" sz="2000" dirty="0"/>
              <a:t>Complete surround has potential to short at connection, must be careful when mounting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284CDCF-6072-4378-91F7-F5D98254F435}" type="slidenum">
              <a:rPr lang="en-US" smtClean="0"/>
              <a:t>14</a:t>
            </a:fld>
            <a:endParaRPr lang="en-US"/>
          </a:p>
        </p:txBody>
      </p:sp>
    </p:spTree>
    <p:extLst>
      <p:ext uri="{BB962C8B-B14F-4D97-AF65-F5344CB8AC3E}">
        <p14:creationId xmlns:p14="http://schemas.microsoft.com/office/powerpoint/2010/main" val="2849220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cable attaches to the starter switch post.  This connection must be tight as a lot of current flows when the starter is engaged.  </a:t>
            </a:r>
          </a:p>
        </p:txBody>
      </p:sp>
      <p:sp>
        <p:nvSpPr>
          <p:cNvPr id="4" name="Slide Number Placeholder 3"/>
          <p:cNvSpPr>
            <a:spLocks noGrp="1"/>
          </p:cNvSpPr>
          <p:nvPr>
            <p:ph type="sldNum" sz="quarter" idx="10"/>
          </p:nvPr>
        </p:nvSpPr>
        <p:spPr/>
        <p:txBody>
          <a:bodyPr/>
          <a:lstStyle/>
          <a:p>
            <a:fld id="{2284CDCF-6072-4378-91F7-F5D98254F435}" type="slidenum">
              <a:rPr lang="en-US" smtClean="0"/>
              <a:t>15</a:t>
            </a:fld>
            <a:endParaRPr lang="en-US"/>
          </a:p>
        </p:txBody>
      </p:sp>
    </p:spTree>
    <p:extLst>
      <p:ext uri="{BB962C8B-B14F-4D97-AF65-F5344CB8AC3E}">
        <p14:creationId xmlns:p14="http://schemas.microsoft.com/office/powerpoint/2010/main" val="334809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Occasionally starter switch will “stick” and you must tap with screwdriver / hammer to loosen</a:t>
            </a:r>
          </a:p>
          <a:p>
            <a:pPr marL="285750" indent="-285750">
              <a:buFont typeface="Arial" panose="020B0604020202020204" pitchFamily="34" charset="0"/>
              <a:buChar char="•"/>
            </a:pPr>
            <a:r>
              <a:rPr lang="en-US" sz="1800" dirty="0"/>
              <a:t>Take switch off and clean connection = solved problem</a:t>
            </a:r>
          </a:p>
        </p:txBody>
      </p:sp>
      <p:sp>
        <p:nvSpPr>
          <p:cNvPr id="4" name="Slide Number Placeholder 3"/>
          <p:cNvSpPr>
            <a:spLocks noGrp="1"/>
          </p:cNvSpPr>
          <p:nvPr>
            <p:ph type="sldNum" sz="quarter" idx="10"/>
          </p:nvPr>
        </p:nvSpPr>
        <p:spPr/>
        <p:txBody>
          <a:bodyPr/>
          <a:lstStyle/>
          <a:p>
            <a:fld id="{2284CDCF-6072-4378-91F7-F5D98254F435}" type="slidenum">
              <a:rPr lang="en-US" smtClean="0"/>
              <a:t>16</a:t>
            </a:fld>
            <a:endParaRPr lang="en-US"/>
          </a:p>
        </p:txBody>
      </p:sp>
    </p:spTree>
    <p:extLst>
      <p:ext uri="{BB962C8B-B14F-4D97-AF65-F5344CB8AC3E}">
        <p14:creationId xmlns:p14="http://schemas.microsoft.com/office/powerpoint/2010/main" val="155827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Model A has three significant wiring harness, this is the first. </a:t>
            </a:r>
          </a:p>
          <a:p>
            <a:endParaRPr lang="en-US" sz="1800" dirty="0"/>
          </a:p>
          <a:p>
            <a:r>
              <a:rPr lang="en-US" sz="1800" dirty="0"/>
              <a:t>Consists to two wires in a loom:</a:t>
            </a:r>
          </a:p>
          <a:p>
            <a:r>
              <a:rPr lang="en-US" sz="1800" dirty="0"/>
              <a:t> </a:t>
            </a:r>
          </a:p>
          <a:p>
            <a:pPr marL="171450" indent="-171450">
              <a:buFont typeface="Arial" panose="020B0604020202020204" pitchFamily="34" charset="0"/>
              <a:buChar char="•"/>
            </a:pPr>
            <a:r>
              <a:rPr lang="en-US" sz="1800" dirty="0"/>
              <a:t>Yellow with black tracer from driver’s side terminal box to cutout on generator</a:t>
            </a:r>
          </a:p>
          <a:p>
            <a:pPr marL="171450" indent="-171450">
              <a:buFont typeface="Arial" panose="020B0604020202020204" pitchFamily="34" charset="0"/>
              <a:buChar char="•"/>
            </a:pPr>
            <a:r>
              <a:rPr lang="en-US" sz="1800" dirty="0"/>
              <a:t>Yellow wire from passenger side of the terminal box to starter switch post or fuse connection.  This is a 12 gauge wire.</a:t>
            </a:r>
          </a:p>
          <a:p>
            <a:pPr marL="171450" indent="-171450">
              <a:buFont typeface="Arial" panose="020B0604020202020204" pitchFamily="34" charset="0"/>
              <a:buChar char="•"/>
            </a:pPr>
            <a:endParaRPr lang="en-US" sz="1800" dirty="0"/>
          </a:p>
          <a:p>
            <a:r>
              <a:rPr lang="en-US" sz="1800" dirty="0"/>
              <a:t>This wiring was placed in a metal tubing through February 1930 –then in a flexible loom until the end of production. </a:t>
            </a:r>
          </a:p>
        </p:txBody>
      </p:sp>
      <p:sp>
        <p:nvSpPr>
          <p:cNvPr id="4" name="Slide Number Placeholder 3"/>
          <p:cNvSpPr>
            <a:spLocks noGrp="1"/>
          </p:cNvSpPr>
          <p:nvPr>
            <p:ph type="sldNum" sz="quarter" idx="10"/>
          </p:nvPr>
        </p:nvSpPr>
        <p:spPr/>
        <p:txBody>
          <a:bodyPr/>
          <a:lstStyle/>
          <a:p>
            <a:fld id="{2284CDCF-6072-4378-91F7-F5D98254F435}" type="slidenum">
              <a:rPr lang="en-US" smtClean="0"/>
              <a:t>17</a:t>
            </a:fld>
            <a:endParaRPr lang="en-US"/>
          </a:p>
        </p:txBody>
      </p:sp>
    </p:spTree>
    <p:extLst>
      <p:ext uri="{BB962C8B-B14F-4D97-AF65-F5344CB8AC3E}">
        <p14:creationId xmlns:p14="http://schemas.microsoft.com/office/powerpoint/2010/main" val="2173896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is an original conduit, it is no longer shinny black, but shows the shape and the hole for the starter switch wire.  This wire is how the ignition system gets its current.  </a:t>
            </a:r>
          </a:p>
        </p:txBody>
      </p:sp>
      <p:sp>
        <p:nvSpPr>
          <p:cNvPr id="4" name="Slide Number Placeholder 3"/>
          <p:cNvSpPr>
            <a:spLocks noGrp="1"/>
          </p:cNvSpPr>
          <p:nvPr>
            <p:ph type="sldNum" sz="quarter" idx="10"/>
          </p:nvPr>
        </p:nvSpPr>
        <p:spPr/>
        <p:txBody>
          <a:bodyPr/>
          <a:lstStyle/>
          <a:p>
            <a:fld id="{2284CDCF-6072-4378-91F7-F5D98254F435}" type="slidenum">
              <a:rPr lang="en-US" smtClean="0"/>
              <a:t>18</a:t>
            </a:fld>
            <a:endParaRPr lang="en-US"/>
          </a:p>
        </p:txBody>
      </p:sp>
    </p:spTree>
    <p:extLst>
      <p:ext uri="{BB962C8B-B14F-4D97-AF65-F5344CB8AC3E}">
        <p14:creationId xmlns:p14="http://schemas.microsoft.com/office/powerpoint/2010/main" val="199032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There were a number of different cutout</a:t>
            </a:r>
          </a:p>
          <a:p>
            <a:pPr marL="285750" indent="-285750">
              <a:buFont typeface="Arial" panose="020B0604020202020204" pitchFamily="34" charset="0"/>
              <a:buChar char="•"/>
            </a:pPr>
            <a:r>
              <a:rPr lang="en-US" sz="1800" dirty="0"/>
              <a:t>Earlier generators had wiring connected at rear </a:t>
            </a:r>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10"/>
          </p:nvPr>
        </p:nvSpPr>
        <p:spPr/>
        <p:txBody>
          <a:bodyPr/>
          <a:lstStyle/>
          <a:p>
            <a:fld id="{2284CDCF-6072-4378-91F7-F5D98254F435}" type="slidenum">
              <a:rPr lang="en-US" smtClean="0"/>
              <a:t>19</a:t>
            </a:fld>
            <a:endParaRPr lang="en-US"/>
          </a:p>
        </p:txBody>
      </p:sp>
    </p:spTree>
    <p:extLst>
      <p:ext uri="{BB962C8B-B14F-4D97-AF65-F5344CB8AC3E}">
        <p14:creationId xmlns:p14="http://schemas.microsoft.com/office/powerpoint/2010/main" val="354500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a modified schematic diagram showing some wiring and a cartoon representation of various components.  </a:t>
            </a:r>
          </a:p>
        </p:txBody>
      </p:sp>
      <p:sp>
        <p:nvSpPr>
          <p:cNvPr id="4" name="Slide Number Placeholder 3"/>
          <p:cNvSpPr>
            <a:spLocks noGrp="1"/>
          </p:cNvSpPr>
          <p:nvPr>
            <p:ph type="sldNum" sz="quarter" idx="10"/>
          </p:nvPr>
        </p:nvSpPr>
        <p:spPr/>
        <p:txBody>
          <a:bodyPr/>
          <a:lstStyle/>
          <a:p>
            <a:fld id="{2284CDCF-6072-4378-91F7-F5D98254F435}" type="slidenum">
              <a:rPr lang="en-US" smtClean="0"/>
              <a:t>2</a:t>
            </a:fld>
            <a:endParaRPr lang="en-US"/>
          </a:p>
        </p:txBody>
      </p:sp>
    </p:spTree>
    <p:extLst>
      <p:ext uri="{BB962C8B-B14F-4D97-AF65-F5344CB8AC3E}">
        <p14:creationId xmlns:p14="http://schemas.microsoft.com/office/powerpoint/2010/main" val="602732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loom contains three wires:</a:t>
            </a:r>
          </a:p>
          <a:p>
            <a:pPr marL="285750" indent="-285750">
              <a:buFont typeface="Arial" panose="020B0604020202020204" pitchFamily="34" charset="0"/>
              <a:buChar char="•"/>
            </a:pPr>
            <a:r>
              <a:rPr lang="en-US" sz="1800" dirty="0"/>
              <a:t>Red wire from the ignition switch to the coil – heavy 12 gauge wire </a:t>
            </a:r>
          </a:p>
          <a:p>
            <a:pPr marL="285750" indent="-285750">
              <a:buFont typeface="Arial" panose="020B0604020202020204" pitchFamily="34" charset="0"/>
              <a:buChar char="•"/>
            </a:pPr>
            <a:r>
              <a:rPr lang="en-US" sz="1800" dirty="0"/>
              <a:t>Yellow wire to ammeter discharge side</a:t>
            </a:r>
          </a:p>
          <a:p>
            <a:pPr marL="285750" indent="-285750">
              <a:buFont typeface="Arial" panose="020B0604020202020204" pitchFamily="34" charset="0"/>
              <a:buChar char="•"/>
            </a:pPr>
            <a:r>
              <a:rPr lang="en-US" sz="1800" dirty="0"/>
              <a:t>Yellow wire with black tracer to ammeter chare side</a:t>
            </a:r>
          </a:p>
        </p:txBody>
      </p:sp>
      <p:sp>
        <p:nvSpPr>
          <p:cNvPr id="4" name="Slide Number Placeholder 3"/>
          <p:cNvSpPr>
            <a:spLocks noGrp="1"/>
          </p:cNvSpPr>
          <p:nvPr>
            <p:ph type="sldNum" sz="quarter" idx="10"/>
          </p:nvPr>
        </p:nvSpPr>
        <p:spPr/>
        <p:txBody>
          <a:bodyPr/>
          <a:lstStyle/>
          <a:p>
            <a:fld id="{2284CDCF-6072-4378-91F7-F5D98254F435}" type="slidenum">
              <a:rPr lang="en-US" smtClean="0"/>
              <a:t>22</a:t>
            </a:fld>
            <a:endParaRPr lang="en-US"/>
          </a:p>
        </p:txBody>
      </p:sp>
    </p:spTree>
    <p:extLst>
      <p:ext uri="{BB962C8B-B14F-4D97-AF65-F5344CB8AC3E}">
        <p14:creationId xmlns:p14="http://schemas.microsoft.com/office/powerpoint/2010/main" val="321553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Some wiring diagrams show the connections to the amp meter reversed.  When installing it is easy to determine if you are correct – before attaching the dash look at the meter, turn on your lights or honk the horn and the meter should show discharge.  If it shows charge, just reverse the connections.  As shown is Les’ book and the Shop Drawings diagrams and my car.  </a:t>
            </a:r>
          </a:p>
        </p:txBody>
      </p:sp>
      <p:sp>
        <p:nvSpPr>
          <p:cNvPr id="4" name="Slide Number Placeholder 3"/>
          <p:cNvSpPr>
            <a:spLocks noGrp="1"/>
          </p:cNvSpPr>
          <p:nvPr>
            <p:ph type="sldNum" sz="quarter" idx="10"/>
          </p:nvPr>
        </p:nvSpPr>
        <p:spPr/>
        <p:txBody>
          <a:bodyPr/>
          <a:lstStyle/>
          <a:p>
            <a:fld id="{2284CDCF-6072-4378-91F7-F5D98254F435}" type="slidenum">
              <a:rPr lang="en-US" smtClean="0"/>
              <a:t>23</a:t>
            </a:fld>
            <a:endParaRPr lang="en-US"/>
          </a:p>
        </p:txBody>
      </p:sp>
    </p:spTree>
    <p:extLst>
      <p:ext uri="{BB962C8B-B14F-4D97-AF65-F5344CB8AC3E}">
        <p14:creationId xmlns:p14="http://schemas.microsoft.com/office/powerpoint/2010/main" val="414597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2284CDCF-6072-4378-91F7-F5D98254F435}" type="slidenum">
              <a:rPr lang="en-US" smtClean="0"/>
              <a:t>30</a:t>
            </a:fld>
            <a:endParaRPr lang="en-US"/>
          </a:p>
        </p:txBody>
      </p:sp>
    </p:spTree>
    <p:extLst>
      <p:ext uri="{BB962C8B-B14F-4D97-AF65-F5344CB8AC3E}">
        <p14:creationId xmlns:p14="http://schemas.microsoft.com/office/powerpoint/2010/main" val="3727797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31</a:t>
            </a:fld>
            <a:endParaRPr lang="en-US"/>
          </a:p>
        </p:txBody>
      </p:sp>
    </p:spTree>
    <p:extLst>
      <p:ext uri="{BB962C8B-B14F-4D97-AF65-F5344CB8AC3E}">
        <p14:creationId xmlns:p14="http://schemas.microsoft.com/office/powerpoint/2010/main" val="920159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2284CDCF-6072-4378-91F7-F5D98254F435}" type="slidenum">
              <a:rPr lang="en-US" smtClean="0"/>
              <a:t>32</a:t>
            </a:fld>
            <a:endParaRPr lang="en-US"/>
          </a:p>
        </p:txBody>
      </p:sp>
    </p:spTree>
    <p:extLst>
      <p:ext uri="{BB962C8B-B14F-4D97-AF65-F5344CB8AC3E}">
        <p14:creationId xmlns:p14="http://schemas.microsoft.com/office/powerpoint/2010/main" val="236353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will remember that in 1929 the wiring to the coil was changed.  This change provides the correct polarity for the coil.  Coils work either way, but then the polarity is correct the spark is “hotter”.  </a:t>
            </a:r>
          </a:p>
          <a:p>
            <a:endParaRPr lang="en-US" sz="1800" dirty="0"/>
          </a:p>
          <a:p>
            <a:r>
              <a:rPr lang="en-US" sz="1800" dirty="0"/>
              <a:t>The wire from the ignition switch goes to the passenger side and since the car is a positive ground this mean the negative post is on the </a:t>
            </a:r>
            <a:r>
              <a:rPr lang="en-US" sz="1800"/>
              <a:t>passenger side.  </a:t>
            </a:r>
          </a:p>
        </p:txBody>
      </p:sp>
      <p:sp>
        <p:nvSpPr>
          <p:cNvPr id="4" name="Slide Number Placeholder 3"/>
          <p:cNvSpPr>
            <a:spLocks noGrp="1"/>
          </p:cNvSpPr>
          <p:nvPr>
            <p:ph type="sldNum" sz="quarter" idx="10"/>
          </p:nvPr>
        </p:nvSpPr>
        <p:spPr/>
        <p:txBody>
          <a:bodyPr/>
          <a:lstStyle/>
          <a:p>
            <a:fld id="{2284CDCF-6072-4378-91F7-F5D98254F435}" type="slidenum">
              <a:rPr lang="en-US" smtClean="0"/>
              <a:t>35</a:t>
            </a:fld>
            <a:endParaRPr lang="en-US"/>
          </a:p>
        </p:txBody>
      </p:sp>
    </p:spTree>
    <p:extLst>
      <p:ext uri="{BB962C8B-B14F-4D97-AF65-F5344CB8AC3E}">
        <p14:creationId xmlns:p14="http://schemas.microsoft.com/office/powerpoint/2010/main" val="2261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 routing</a:t>
            </a:r>
          </a:p>
          <a:p>
            <a:endParaRPr lang="en-US" dirty="0"/>
          </a:p>
          <a:p>
            <a:pPr marL="171450" indent="-171450">
              <a:buFont typeface="Arial" panose="020B0604020202020204" pitchFamily="34" charset="0"/>
              <a:buChar char="•"/>
            </a:pPr>
            <a:r>
              <a:rPr lang="en-US" dirty="0"/>
              <a:t>The rear lamp wiring was routed under the rear motor mount to the bottom inside of the left rail and fastened with a clip. </a:t>
            </a:r>
          </a:p>
          <a:p>
            <a:pPr marL="171450" indent="-171450">
              <a:buFont typeface="Arial" panose="020B0604020202020204" pitchFamily="34" charset="0"/>
              <a:buChar char="•"/>
            </a:pPr>
            <a:r>
              <a:rPr lang="en-US" dirty="0"/>
              <a:t>It was then routed through the center cross member with the transmission mounted stoplight switch or under the cross member with the cross member mounted switch </a:t>
            </a:r>
          </a:p>
          <a:p>
            <a:pPr marL="171450" indent="-171450">
              <a:buFont typeface="Arial" panose="020B0604020202020204" pitchFamily="34" charset="0"/>
              <a:buChar char="•"/>
            </a:pPr>
            <a:r>
              <a:rPr lang="en-US" dirty="0"/>
              <a:t>Then along the bottom inside of the lower left rail, fastened with three clips. </a:t>
            </a:r>
          </a:p>
          <a:p>
            <a:pPr marL="171450" indent="-171450">
              <a:buFont typeface="Arial" panose="020B0604020202020204" pitchFamily="34" charset="0"/>
              <a:buChar char="•"/>
            </a:pPr>
            <a:r>
              <a:rPr lang="en-US" dirty="0"/>
              <a:t>The harness was routed to the frame upper rear corner bracket where it was fastened with a clip. </a:t>
            </a:r>
          </a:p>
          <a:p>
            <a:pPr marL="171450" indent="-171450">
              <a:buFont typeface="Arial" panose="020B0604020202020204" pitchFamily="34" charset="0"/>
              <a:buChar char="•"/>
            </a:pPr>
            <a:r>
              <a:rPr lang="en-US" dirty="0"/>
              <a:t>Passenger vehicles with the drum type rear lamp had two clips holding the wires to the lamp support. Later models had the lamp extension wires attached to the rear fender bracket or fender skirt with a special clip. </a:t>
            </a:r>
          </a:p>
          <a:p>
            <a:pPr marL="171450" indent="-171450">
              <a:buFont typeface="Arial" panose="020B0604020202020204" pitchFamily="34" charset="0"/>
              <a:buChar char="•"/>
            </a:pPr>
            <a:r>
              <a:rPr lang="en-US" dirty="0"/>
              <a:t>Beginning early 1929 a clip (A- 14592) was used to support the wiring to the bottom of some wood framed bodies just rearward of the rear cross member.</a:t>
            </a:r>
          </a:p>
        </p:txBody>
      </p:sp>
      <p:sp>
        <p:nvSpPr>
          <p:cNvPr id="4" name="Slide Number Placeholder 3"/>
          <p:cNvSpPr>
            <a:spLocks noGrp="1"/>
          </p:cNvSpPr>
          <p:nvPr>
            <p:ph type="sldNum" sz="quarter" idx="10"/>
          </p:nvPr>
        </p:nvSpPr>
        <p:spPr/>
        <p:txBody>
          <a:bodyPr/>
          <a:lstStyle/>
          <a:p>
            <a:fld id="{2284CDCF-6072-4378-91F7-F5D98254F435}" type="slidenum">
              <a:rPr lang="en-US" smtClean="0"/>
              <a:t>61</a:t>
            </a:fld>
            <a:endParaRPr lang="en-US"/>
          </a:p>
        </p:txBody>
      </p:sp>
    </p:spTree>
    <p:extLst>
      <p:ext uri="{BB962C8B-B14F-4D97-AF65-F5344CB8AC3E}">
        <p14:creationId xmlns:p14="http://schemas.microsoft.com/office/powerpoint/2010/main" val="878002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65</a:t>
            </a:fld>
            <a:endParaRPr lang="en-US"/>
          </a:p>
        </p:txBody>
      </p:sp>
    </p:spTree>
    <p:extLst>
      <p:ext uri="{BB962C8B-B14F-4D97-AF65-F5344CB8AC3E}">
        <p14:creationId xmlns:p14="http://schemas.microsoft.com/office/powerpoint/2010/main" val="831772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67</a:t>
            </a:fld>
            <a:endParaRPr lang="en-US"/>
          </a:p>
        </p:txBody>
      </p:sp>
    </p:spTree>
    <p:extLst>
      <p:ext uri="{BB962C8B-B14F-4D97-AF65-F5344CB8AC3E}">
        <p14:creationId xmlns:p14="http://schemas.microsoft.com/office/powerpoint/2010/main" val="218403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69</a:t>
            </a:fld>
            <a:endParaRPr lang="en-US"/>
          </a:p>
        </p:txBody>
      </p:sp>
    </p:spTree>
    <p:extLst>
      <p:ext uri="{BB962C8B-B14F-4D97-AF65-F5344CB8AC3E}">
        <p14:creationId xmlns:p14="http://schemas.microsoft.com/office/powerpoint/2010/main" val="40787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a schematic from the RG&amp;JS.  I have highlighted were it is different from the next diagram which is also from the Standards</a:t>
            </a:r>
          </a:p>
        </p:txBody>
      </p:sp>
      <p:sp>
        <p:nvSpPr>
          <p:cNvPr id="4" name="Slide Number Placeholder 3"/>
          <p:cNvSpPr>
            <a:spLocks noGrp="1"/>
          </p:cNvSpPr>
          <p:nvPr>
            <p:ph type="sldNum" sz="quarter" idx="10"/>
          </p:nvPr>
        </p:nvSpPr>
        <p:spPr/>
        <p:txBody>
          <a:bodyPr/>
          <a:lstStyle/>
          <a:p>
            <a:fld id="{2284CDCF-6072-4378-91F7-F5D98254F435}" type="slidenum">
              <a:rPr lang="en-US" smtClean="0"/>
              <a:t>3</a:t>
            </a:fld>
            <a:endParaRPr lang="en-US"/>
          </a:p>
        </p:txBody>
      </p:sp>
    </p:spTree>
    <p:extLst>
      <p:ext uri="{BB962C8B-B14F-4D97-AF65-F5344CB8AC3E}">
        <p14:creationId xmlns:p14="http://schemas.microsoft.com/office/powerpoint/2010/main" val="3234964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70</a:t>
            </a:fld>
            <a:endParaRPr lang="en-US"/>
          </a:p>
        </p:txBody>
      </p:sp>
    </p:spTree>
    <p:extLst>
      <p:ext uri="{BB962C8B-B14F-4D97-AF65-F5344CB8AC3E}">
        <p14:creationId xmlns:p14="http://schemas.microsoft.com/office/powerpoint/2010/main" val="3514735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Dielectric</a:t>
            </a:r>
            <a:r>
              <a:rPr lang="en-US" sz="1800" dirty="0"/>
              <a:t> </a:t>
            </a:r>
            <a:r>
              <a:rPr lang="en-US" sz="1800" b="1" dirty="0"/>
              <a:t>grease</a:t>
            </a:r>
            <a:r>
              <a:rPr lang="en-US" sz="1800" dirty="0"/>
              <a:t> is electrically insulating and does not break down when high voltage is applied. It is often applied to electrical connectors, particularly those containing rubber gaskets, as a means of lubricating and sealing rubber portions of the connector without arcing. It can be applied to the actual contact as well, because the contact pressure is sufficient to penetrate the grease film. Doing so on contact surfaces between different metals has the advantage of sealing the contact area against  corrosion. </a:t>
            </a:r>
          </a:p>
        </p:txBody>
      </p:sp>
      <p:sp>
        <p:nvSpPr>
          <p:cNvPr id="4" name="Slide Number Placeholder 3"/>
          <p:cNvSpPr>
            <a:spLocks noGrp="1"/>
          </p:cNvSpPr>
          <p:nvPr>
            <p:ph type="sldNum" sz="quarter" idx="10"/>
          </p:nvPr>
        </p:nvSpPr>
        <p:spPr/>
        <p:txBody>
          <a:bodyPr/>
          <a:lstStyle/>
          <a:p>
            <a:fld id="{2284CDCF-6072-4378-91F7-F5D98254F435}" type="slidenum">
              <a:rPr lang="en-US" smtClean="0"/>
              <a:t>71</a:t>
            </a:fld>
            <a:endParaRPr lang="en-US"/>
          </a:p>
        </p:txBody>
      </p:sp>
    </p:spTree>
    <p:extLst>
      <p:ext uri="{BB962C8B-B14F-4D97-AF65-F5344CB8AC3E}">
        <p14:creationId xmlns:p14="http://schemas.microsoft.com/office/powerpoint/2010/main" val="1263907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72</a:t>
            </a:fld>
            <a:endParaRPr lang="en-US"/>
          </a:p>
        </p:txBody>
      </p:sp>
    </p:spTree>
    <p:extLst>
      <p:ext uri="{BB962C8B-B14F-4D97-AF65-F5344CB8AC3E}">
        <p14:creationId xmlns:p14="http://schemas.microsoft.com/office/powerpoint/2010/main" val="3841261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73</a:t>
            </a:fld>
            <a:endParaRPr lang="en-US"/>
          </a:p>
        </p:txBody>
      </p:sp>
    </p:spTree>
    <p:extLst>
      <p:ext uri="{BB962C8B-B14F-4D97-AF65-F5344CB8AC3E}">
        <p14:creationId xmlns:p14="http://schemas.microsoft.com/office/powerpoint/2010/main" val="187211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is a loom for the cross over wire, similar to that used for the tail light.  The cross over wire is held with wire clips and usually run along the back of the body.  </a:t>
            </a:r>
          </a:p>
        </p:txBody>
      </p:sp>
      <p:sp>
        <p:nvSpPr>
          <p:cNvPr id="4" name="Slide Number Placeholder 3"/>
          <p:cNvSpPr>
            <a:spLocks noGrp="1"/>
          </p:cNvSpPr>
          <p:nvPr>
            <p:ph type="sldNum" sz="quarter" idx="10"/>
          </p:nvPr>
        </p:nvSpPr>
        <p:spPr/>
        <p:txBody>
          <a:bodyPr/>
          <a:lstStyle/>
          <a:p>
            <a:fld id="{2284CDCF-6072-4378-91F7-F5D98254F435}" type="slidenum">
              <a:rPr lang="en-US" smtClean="0"/>
              <a:t>74</a:t>
            </a:fld>
            <a:endParaRPr lang="en-US"/>
          </a:p>
        </p:txBody>
      </p:sp>
    </p:spTree>
    <p:extLst>
      <p:ext uri="{BB962C8B-B14F-4D97-AF65-F5344CB8AC3E}">
        <p14:creationId xmlns:p14="http://schemas.microsoft.com/office/powerpoint/2010/main" val="3260299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main wiring harness has a short wire extending from the light switch housing.  This connects to the cowl light crossover wire.  The wires route along the backside of the firewall and are beneath the cowl panels (kick panels).  </a:t>
            </a:r>
          </a:p>
        </p:txBody>
      </p:sp>
      <p:sp>
        <p:nvSpPr>
          <p:cNvPr id="4" name="Slide Number Placeholder 3"/>
          <p:cNvSpPr>
            <a:spLocks noGrp="1"/>
          </p:cNvSpPr>
          <p:nvPr>
            <p:ph type="sldNum" sz="quarter" idx="10"/>
          </p:nvPr>
        </p:nvSpPr>
        <p:spPr/>
        <p:txBody>
          <a:bodyPr/>
          <a:lstStyle/>
          <a:p>
            <a:fld id="{2284CDCF-6072-4378-91F7-F5D98254F435}" type="slidenum">
              <a:rPr lang="en-US" smtClean="0"/>
              <a:t>75</a:t>
            </a:fld>
            <a:endParaRPr lang="en-US"/>
          </a:p>
        </p:txBody>
      </p:sp>
    </p:spTree>
    <p:extLst>
      <p:ext uri="{BB962C8B-B14F-4D97-AF65-F5344CB8AC3E}">
        <p14:creationId xmlns:p14="http://schemas.microsoft.com/office/powerpoint/2010/main" val="1871755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84CDCF-6072-4378-91F7-F5D98254F435}" type="slidenum">
              <a:rPr lang="en-US" smtClean="0"/>
              <a:t>76</a:t>
            </a:fld>
            <a:endParaRPr lang="en-US"/>
          </a:p>
        </p:txBody>
      </p:sp>
    </p:spTree>
    <p:extLst>
      <p:ext uri="{BB962C8B-B14F-4D97-AF65-F5344CB8AC3E}">
        <p14:creationId xmlns:p14="http://schemas.microsoft.com/office/powerpoint/2010/main" val="2701733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You can run your own wires to install turn indicators, however the vendors sell a main wiring harness setup for turn signals with all the various wires already in place and contained within the loom.  It makes for a very neat looking installation.  The connection that comes to the switch will accommodate all signal mechanism such as the hidden switch or the arm switch depending on your preference.  I recommend turn signals as a safety item, particularly on car doing a lot of touring.   </a:t>
            </a:r>
          </a:p>
        </p:txBody>
      </p:sp>
      <p:sp>
        <p:nvSpPr>
          <p:cNvPr id="4" name="Slide Number Placeholder 3"/>
          <p:cNvSpPr>
            <a:spLocks noGrp="1"/>
          </p:cNvSpPr>
          <p:nvPr>
            <p:ph type="sldNum" sz="quarter" idx="10"/>
          </p:nvPr>
        </p:nvSpPr>
        <p:spPr/>
        <p:txBody>
          <a:bodyPr/>
          <a:lstStyle/>
          <a:p>
            <a:fld id="{2284CDCF-6072-4378-91F7-F5D98254F435}" type="slidenum">
              <a:rPr lang="en-US" smtClean="0"/>
              <a:t>79</a:t>
            </a:fld>
            <a:endParaRPr lang="en-US"/>
          </a:p>
        </p:txBody>
      </p:sp>
    </p:spTree>
    <p:extLst>
      <p:ext uri="{BB962C8B-B14F-4D97-AF65-F5344CB8AC3E}">
        <p14:creationId xmlns:p14="http://schemas.microsoft.com/office/powerpoint/2010/main" val="165916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the diagram from February 1929 to the end of production.  The early cars had a number of variations, for simplicity I will primarily use a late 1930 vehicle as an example.  The same general wiring was used in all vehicles if they had a powerhouse generator or a later model and the 1930 examples are characteristic.   </a:t>
            </a:r>
          </a:p>
        </p:txBody>
      </p:sp>
      <p:sp>
        <p:nvSpPr>
          <p:cNvPr id="4" name="Slide Number Placeholder 3"/>
          <p:cNvSpPr>
            <a:spLocks noGrp="1"/>
          </p:cNvSpPr>
          <p:nvPr>
            <p:ph type="sldNum" sz="quarter" idx="10"/>
          </p:nvPr>
        </p:nvSpPr>
        <p:spPr/>
        <p:txBody>
          <a:bodyPr/>
          <a:lstStyle/>
          <a:p>
            <a:fld id="{2284CDCF-6072-4378-91F7-F5D98254F435}" type="slidenum">
              <a:rPr lang="en-US" smtClean="0"/>
              <a:t>4</a:t>
            </a:fld>
            <a:endParaRPr lang="en-US"/>
          </a:p>
        </p:txBody>
      </p:sp>
    </p:spTree>
    <p:extLst>
      <p:ext uri="{BB962C8B-B14F-4D97-AF65-F5344CB8AC3E}">
        <p14:creationId xmlns:p14="http://schemas.microsoft.com/office/powerpoint/2010/main" val="310928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may have noticed these diagrams have some disagreement on which wire attaches to the discharge side of the amp meter.  For this presentation we are attaching the yellow with black tracer to the discharge side.  It is easy to check, prior to securing the dash to the gas tank, turn on the lights or hit the horn button.  If it shows charge just reverse the two wires on the amp meter and install the dash.  </a:t>
            </a:r>
          </a:p>
        </p:txBody>
      </p:sp>
      <p:sp>
        <p:nvSpPr>
          <p:cNvPr id="4" name="Slide Number Placeholder 3"/>
          <p:cNvSpPr>
            <a:spLocks noGrp="1"/>
          </p:cNvSpPr>
          <p:nvPr>
            <p:ph type="sldNum" sz="quarter" idx="10"/>
          </p:nvPr>
        </p:nvSpPr>
        <p:spPr/>
        <p:txBody>
          <a:bodyPr/>
          <a:lstStyle/>
          <a:p>
            <a:fld id="{2284CDCF-6072-4378-91F7-F5D98254F435}" type="slidenum">
              <a:rPr lang="en-US" smtClean="0"/>
              <a:t>5</a:t>
            </a:fld>
            <a:endParaRPr lang="en-US"/>
          </a:p>
        </p:txBody>
      </p:sp>
    </p:spTree>
    <p:extLst>
      <p:ext uri="{BB962C8B-B14F-4D97-AF65-F5344CB8AC3E}">
        <p14:creationId xmlns:p14="http://schemas.microsoft.com/office/powerpoint/2010/main" val="270616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one exception, all lamp wiring harnesses used</a:t>
            </a:r>
          </a:p>
          <a:p>
            <a:r>
              <a:rPr lang="en-US" dirty="0"/>
              <a:t>16 gauge wire throughout. </a:t>
            </a:r>
          </a:p>
          <a:p>
            <a:pPr marL="171450" indent="-171450">
              <a:buFont typeface="Arial" panose="020B0604020202020204" pitchFamily="34" charset="0"/>
              <a:buChar char="•"/>
            </a:pPr>
            <a:r>
              <a:rPr lang="en-US" dirty="0"/>
              <a:t>Early 1928 vehicles using the first style switch had a heavier yellow wire to the</a:t>
            </a:r>
          </a:p>
          <a:p>
            <a:r>
              <a:rPr lang="en-US" dirty="0"/>
              <a:t>generator and a larger connector where it fastened to the</a:t>
            </a:r>
          </a:p>
          <a:p>
            <a:r>
              <a:rPr lang="en-US" dirty="0"/>
              <a:t>cutout. </a:t>
            </a:r>
          </a:p>
          <a:p>
            <a:pPr marL="171450" indent="-171450">
              <a:buFont typeface="Arial" panose="020B0604020202020204" pitchFamily="34" charset="0"/>
              <a:buChar char="•"/>
            </a:pPr>
            <a:r>
              <a:rPr lang="en-US" dirty="0"/>
              <a:t>On all lamp harnesses the outer cover was </a:t>
            </a:r>
            <a:r>
              <a:rPr lang="en-US" dirty="0" err="1"/>
              <a:t>blackglazed</a:t>
            </a:r>
            <a:r>
              <a:rPr lang="en-US" dirty="0"/>
              <a:t> cotton, tightly braided, providing a slight sheen (not “fuzzy”) when new.</a:t>
            </a:r>
          </a:p>
          <a:p>
            <a:pPr marL="171450" indent="-171450">
              <a:buFont typeface="Arial" panose="020B0604020202020204" pitchFamily="34" charset="0"/>
              <a:buChar char="•"/>
            </a:pPr>
            <a:r>
              <a:rPr lang="en-US" dirty="0"/>
              <a:t>The wires from the terminal box to the generator cutout and to the battery connection on the starter switch were larger 12-gauge wire. </a:t>
            </a:r>
          </a:p>
          <a:p>
            <a:pPr marL="171450" indent="-171450">
              <a:buFont typeface="Arial" panose="020B0604020202020204" pitchFamily="34" charset="0"/>
              <a:buChar char="•"/>
            </a:pPr>
            <a:r>
              <a:rPr lang="en-US" dirty="0"/>
              <a:t>The tracer on the generator to terminal box wire was the double spiral type. </a:t>
            </a:r>
          </a:p>
          <a:p>
            <a:pPr marL="171450" indent="-171450">
              <a:buFont typeface="Arial" panose="020B0604020202020204" pitchFamily="34" charset="0"/>
              <a:buChar char="•"/>
            </a:pPr>
            <a:r>
              <a:rPr lang="en-US" dirty="0"/>
              <a:t>The wire from the ignition switch to the coil (red wire) was 16-gauge until October 1928 when it was changed to 12-gauge. </a:t>
            </a:r>
          </a:p>
          <a:p>
            <a:pPr marL="171450" indent="-171450">
              <a:buFont typeface="Arial" panose="020B0604020202020204" pitchFamily="34" charset="0"/>
              <a:buChar char="•"/>
            </a:pPr>
            <a:r>
              <a:rPr lang="en-US" dirty="0"/>
              <a:t>The black wire from the coil to the terminal box was 16-gauge throughout production.</a:t>
            </a:r>
          </a:p>
        </p:txBody>
      </p:sp>
      <p:sp>
        <p:nvSpPr>
          <p:cNvPr id="4" name="Slide Number Placeholder 3"/>
          <p:cNvSpPr>
            <a:spLocks noGrp="1"/>
          </p:cNvSpPr>
          <p:nvPr>
            <p:ph type="sldNum" sz="quarter" idx="10"/>
          </p:nvPr>
        </p:nvSpPr>
        <p:spPr/>
        <p:txBody>
          <a:bodyPr/>
          <a:lstStyle/>
          <a:p>
            <a:fld id="{2284CDCF-6072-4378-91F7-F5D98254F435}" type="slidenum">
              <a:rPr lang="en-US" smtClean="0"/>
              <a:t>6</a:t>
            </a:fld>
            <a:endParaRPr lang="en-US"/>
          </a:p>
        </p:txBody>
      </p:sp>
    </p:spTree>
    <p:extLst>
      <p:ext uri="{BB962C8B-B14F-4D97-AF65-F5344CB8AC3E}">
        <p14:creationId xmlns:p14="http://schemas.microsoft.com/office/powerpoint/2010/main" val="3901418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 have an example of an original harness up here that you can examine after we are done.  It is all stranded wire, but after 85+ years even the stranded wire is being stiff and losing its flexibility.  </a:t>
            </a:r>
          </a:p>
          <a:p>
            <a:r>
              <a:rPr lang="en-US" sz="1800" dirty="0"/>
              <a:t>This is why  replacing your wiring is important when performing a restoration.  It can become brittle and break creating a short.  </a:t>
            </a:r>
          </a:p>
        </p:txBody>
      </p:sp>
      <p:sp>
        <p:nvSpPr>
          <p:cNvPr id="4" name="Slide Number Placeholder 3"/>
          <p:cNvSpPr>
            <a:spLocks noGrp="1"/>
          </p:cNvSpPr>
          <p:nvPr>
            <p:ph type="sldNum" sz="quarter" idx="10"/>
          </p:nvPr>
        </p:nvSpPr>
        <p:spPr/>
        <p:txBody>
          <a:bodyPr/>
          <a:lstStyle/>
          <a:p>
            <a:fld id="{2284CDCF-6072-4378-91F7-F5D98254F435}" type="slidenum">
              <a:rPr lang="en-US" smtClean="0"/>
              <a:t>7</a:t>
            </a:fld>
            <a:endParaRPr lang="en-US"/>
          </a:p>
        </p:txBody>
      </p:sp>
    </p:spTree>
    <p:extLst>
      <p:ext uri="{BB962C8B-B14F-4D97-AF65-F5344CB8AC3E}">
        <p14:creationId xmlns:p14="http://schemas.microsoft.com/office/powerpoint/2010/main" val="1747737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Model A uses a </a:t>
            </a:r>
          </a:p>
          <a:p>
            <a:pPr marL="285750" indent="-285750">
              <a:buFont typeface="Arial" panose="020B0604020202020204" pitchFamily="34" charset="0"/>
              <a:buChar char="•"/>
            </a:pPr>
            <a:r>
              <a:rPr lang="en-US" sz="1600" dirty="0"/>
              <a:t>6 volt </a:t>
            </a:r>
          </a:p>
          <a:p>
            <a:pPr marL="285750" indent="-285750">
              <a:buFont typeface="Arial" panose="020B0604020202020204" pitchFamily="34" charset="0"/>
              <a:buChar char="•"/>
            </a:pPr>
            <a:r>
              <a:rPr lang="en-US" sz="1600" dirty="0"/>
              <a:t>Positive ground</a:t>
            </a:r>
          </a:p>
          <a:p>
            <a:pPr marL="285750" indent="-285750">
              <a:buFont typeface="Arial" panose="020B0604020202020204" pitchFamily="34" charset="0"/>
              <a:buChar char="•"/>
            </a:pPr>
            <a:r>
              <a:rPr lang="en-US" sz="1600" dirty="0"/>
              <a:t>80 Ampere hours, Group 1 battery</a:t>
            </a:r>
          </a:p>
          <a:p>
            <a:pPr marL="285750" indent="-285750">
              <a:buFont typeface="Arial" panose="020B0604020202020204" pitchFamily="34" charset="0"/>
              <a:buChar char="•"/>
            </a:pPr>
            <a:r>
              <a:rPr lang="en-US" sz="1600" dirty="0"/>
              <a:t>It has a charging rate of 10 to 12 amps</a:t>
            </a:r>
          </a:p>
          <a:p>
            <a:pPr marL="285750" indent="-285750">
              <a:buFont typeface="Arial" panose="020B0604020202020204" pitchFamily="34" charset="0"/>
              <a:buChar char="•"/>
            </a:pPr>
            <a:r>
              <a:rPr lang="en-US" sz="1600" dirty="0"/>
              <a:t>When cranking the starter may draw as much as 180 so a good fully charged battery is a key element in the Model A’s performance</a:t>
            </a:r>
          </a:p>
        </p:txBody>
      </p:sp>
      <p:sp>
        <p:nvSpPr>
          <p:cNvPr id="4" name="Slide Number Placeholder 3"/>
          <p:cNvSpPr>
            <a:spLocks noGrp="1"/>
          </p:cNvSpPr>
          <p:nvPr>
            <p:ph type="sldNum" sz="quarter" idx="10"/>
          </p:nvPr>
        </p:nvSpPr>
        <p:spPr/>
        <p:txBody>
          <a:bodyPr/>
          <a:lstStyle/>
          <a:p>
            <a:fld id="{2284CDCF-6072-4378-91F7-F5D98254F435}" type="slidenum">
              <a:rPr lang="en-US" smtClean="0"/>
              <a:t>8</a:t>
            </a:fld>
            <a:endParaRPr lang="en-US"/>
          </a:p>
        </p:txBody>
      </p:sp>
    </p:spTree>
    <p:extLst>
      <p:ext uri="{BB962C8B-B14F-4D97-AF65-F5344CB8AC3E}">
        <p14:creationId xmlns:p14="http://schemas.microsoft.com/office/powerpoint/2010/main" val="17341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Some important considerations about your battery are shown here:</a:t>
            </a:r>
          </a:p>
          <a:p>
            <a:endParaRPr lang="en-US" sz="1800" dirty="0"/>
          </a:p>
          <a:p>
            <a:endParaRPr lang="en-US" sz="1800" dirty="0"/>
          </a:p>
          <a:p>
            <a:r>
              <a:rPr lang="en-US" sz="1800" dirty="0"/>
              <a:t>The Model A battery sits under the floor board on the driver’s side and getting to it is not easy.  The access door under the carpet or floor mat provides some access, but to really service it and check all connections the floorboard must be removed.  </a:t>
            </a:r>
          </a:p>
          <a:p>
            <a:endParaRPr lang="en-US" sz="1800" dirty="0"/>
          </a:p>
          <a:p>
            <a:r>
              <a:rPr lang="en-US" sz="1800" dirty="0"/>
              <a:t>I use Di-Electric grease on the battery terminals once they are connected. </a:t>
            </a:r>
          </a:p>
          <a:p>
            <a:endParaRPr lang="en-US" sz="1800" dirty="0"/>
          </a:p>
        </p:txBody>
      </p:sp>
      <p:sp>
        <p:nvSpPr>
          <p:cNvPr id="4" name="Slide Number Placeholder 3"/>
          <p:cNvSpPr>
            <a:spLocks noGrp="1"/>
          </p:cNvSpPr>
          <p:nvPr>
            <p:ph type="sldNum" sz="quarter" idx="10"/>
          </p:nvPr>
        </p:nvSpPr>
        <p:spPr/>
        <p:txBody>
          <a:bodyPr/>
          <a:lstStyle/>
          <a:p>
            <a:fld id="{2284CDCF-6072-4378-91F7-F5D98254F435}" type="slidenum">
              <a:rPr lang="en-US" smtClean="0"/>
              <a:t>9</a:t>
            </a:fld>
            <a:endParaRPr lang="en-US"/>
          </a:p>
        </p:txBody>
      </p:sp>
    </p:spTree>
    <p:extLst>
      <p:ext uri="{BB962C8B-B14F-4D97-AF65-F5344CB8AC3E}">
        <p14:creationId xmlns:p14="http://schemas.microsoft.com/office/powerpoint/2010/main" val="382448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344957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223213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4163630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A74BF25-AA9E-4816-B42B-3DCDFE57E31A}" type="datetimeFigureOut">
              <a:rPr lang="en-US" smtClean="0"/>
              <a:t>6/17/18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B9567-8841-4A63-B791-6E8BBD850FE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74BF25-AA9E-4816-B42B-3DCDFE57E31A}" type="datetimeFigureOut">
              <a:rPr lang="en-US" smtClean="0"/>
              <a:t>6/17/18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B9567-8841-4A63-B791-6E8BBD850FE4}"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3217462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74BF25-AA9E-4816-B42B-3DCDFE57E31A}" type="datetimeFigureOut">
              <a:rPr lang="en-US" smtClean="0"/>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173506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427363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74BF25-AA9E-4816-B42B-3DCDFE57E31A}" type="datetimeFigureOut">
              <a:rPr lang="en-US" smtClean="0"/>
              <a:t>6/17/18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23400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74BF25-AA9E-4816-B42B-3DCDFE57E31A}" type="datetimeFigureOut">
              <a:rPr lang="en-US" smtClean="0"/>
              <a:t>6/17/18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7119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4BF25-AA9E-4816-B42B-3DCDFE57E31A}" type="datetimeFigureOut">
              <a:rPr lang="en-US" smtClean="0"/>
              <a:t>6/17/18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154849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2002020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4BF25-AA9E-4816-B42B-3DCDFE57E31A}" type="datetimeFigureOut">
              <a:rPr lang="en-US" smtClean="0"/>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B9567-8841-4A63-B791-6E8BBD850FE4}" type="slidenum">
              <a:rPr lang="en-US" smtClean="0"/>
              <a:t>‹#›</a:t>
            </a:fld>
            <a:endParaRPr lang="en-US"/>
          </a:p>
        </p:txBody>
      </p:sp>
    </p:spTree>
    <p:extLst>
      <p:ext uri="{BB962C8B-B14F-4D97-AF65-F5344CB8AC3E}">
        <p14:creationId xmlns:p14="http://schemas.microsoft.com/office/powerpoint/2010/main" val="288552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4BF25-AA9E-4816-B42B-3DCDFE57E31A}" type="datetimeFigureOut">
              <a:rPr lang="en-US" smtClean="0"/>
              <a:t>6/17/18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B9567-8841-4A63-B791-6E8BBD850FE4}" type="slidenum">
              <a:rPr lang="en-US" smtClean="0"/>
              <a:t>‹#›</a:t>
            </a:fld>
            <a:endParaRPr lang="en-US"/>
          </a:p>
        </p:txBody>
      </p:sp>
    </p:spTree>
    <p:extLst>
      <p:ext uri="{BB962C8B-B14F-4D97-AF65-F5344CB8AC3E}">
        <p14:creationId xmlns:p14="http://schemas.microsoft.com/office/powerpoint/2010/main" val="721022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9A74BF25-AA9E-4816-B42B-3DCDFE57E31A}" type="datetimeFigureOut">
              <a:rPr lang="en-US" smtClean="0"/>
              <a:t>6/17/18</a:t>
            </a:fld>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F99B9567-8841-4A63-B791-6E8BBD850F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7.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92.jpe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1.png"/><Relationship Id="rId5" Type="http://schemas.microsoft.com/office/2007/relationships/hdphoto" Target="../media/hdphoto6.wdp"/><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Model A Ford Wiring</a:t>
            </a:r>
          </a:p>
        </p:txBody>
      </p:sp>
      <p:sp>
        <p:nvSpPr>
          <p:cNvPr id="4" name="Subtitle 3"/>
          <p:cNvSpPr>
            <a:spLocks noGrp="1"/>
          </p:cNvSpPr>
          <p:nvPr>
            <p:ph type="subTitle" idx="1"/>
          </p:nvPr>
        </p:nvSpPr>
        <p:spPr/>
        <p:txBody>
          <a:bodyPr/>
          <a:lstStyle/>
          <a:p>
            <a:r>
              <a:rPr lang="en-US" dirty="0"/>
              <a:t>Keeping the Current Flowing</a:t>
            </a:r>
          </a:p>
        </p:txBody>
      </p:sp>
    </p:spTree>
    <p:extLst>
      <p:ext uri="{BB962C8B-B14F-4D97-AF65-F5344CB8AC3E}">
        <p14:creationId xmlns:p14="http://schemas.microsoft.com/office/powerpoint/2010/main" val="243472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Battery Ground Cable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0968" y="1557410"/>
            <a:ext cx="6733032" cy="4519687"/>
          </a:xfrm>
          <a:prstGeom prst="rect">
            <a:avLst/>
          </a:prstGeom>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410"/>
            <a:ext cx="3611795" cy="454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6248400"/>
            <a:ext cx="3200400" cy="369332"/>
          </a:xfrm>
          <a:prstGeom prst="rect">
            <a:avLst/>
          </a:prstGeom>
          <a:noFill/>
        </p:spPr>
        <p:txBody>
          <a:bodyPr wrap="square" rtlCol="0">
            <a:spAutoFit/>
          </a:bodyPr>
          <a:lstStyle/>
          <a:p>
            <a:r>
              <a:rPr lang="en-US" dirty="0"/>
              <a:t>Service Bulletin - March 1930</a:t>
            </a:r>
          </a:p>
        </p:txBody>
      </p:sp>
    </p:spTree>
    <p:extLst>
      <p:ext uri="{BB962C8B-B14F-4D97-AF65-F5344CB8AC3E}">
        <p14:creationId xmlns:p14="http://schemas.microsoft.com/office/powerpoint/2010/main" val="40117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Cable Attached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1572768"/>
            <a:ext cx="4133088" cy="4901184"/>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0" y="1609344"/>
            <a:ext cx="3466494" cy="4828032"/>
          </a:xfrm>
          <a:prstGeom prst="rect">
            <a:avLst/>
          </a:prstGeom>
        </p:spPr>
      </p:pic>
    </p:spTree>
    <p:extLst>
      <p:ext uri="{BB962C8B-B14F-4D97-AF65-F5344CB8AC3E}">
        <p14:creationId xmlns:p14="http://schemas.microsoft.com/office/powerpoint/2010/main" val="1856247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8" y="332232"/>
            <a:ext cx="8926902" cy="5992368"/>
          </a:xfrm>
          <a:prstGeom prst="rect">
            <a:avLst/>
          </a:prstGeom>
        </p:spPr>
      </p:pic>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098" y="152399"/>
            <a:ext cx="4267200" cy="199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0800" y="3163562"/>
            <a:ext cx="2209800" cy="646331"/>
          </a:xfrm>
          <a:prstGeom prst="rect">
            <a:avLst/>
          </a:prstGeom>
          <a:noFill/>
        </p:spPr>
        <p:txBody>
          <a:bodyPr wrap="square" rtlCol="0">
            <a:spAutoFit/>
          </a:bodyPr>
          <a:lstStyle/>
          <a:p>
            <a:r>
              <a:rPr lang="en-US" dirty="0">
                <a:solidFill>
                  <a:schemeClr val="bg1"/>
                </a:solidFill>
              </a:rPr>
              <a:t>Modern Cable #2 wire</a:t>
            </a:r>
          </a:p>
        </p:txBody>
      </p:sp>
      <p:sp>
        <p:nvSpPr>
          <p:cNvPr id="5" name="TextBox 4"/>
          <p:cNvSpPr txBox="1"/>
          <p:nvPr/>
        </p:nvSpPr>
        <p:spPr>
          <a:xfrm>
            <a:off x="2971800" y="5181600"/>
            <a:ext cx="2133600" cy="646331"/>
          </a:xfrm>
          <a:prstGeom prst="rect">
            <a:avLst/>
          </a:prstGeom>
          <a:noFill/>
        </p:spPr>
        <p:txBody>
          <a:bodyPr wrap="square" rtlCol="0">
            <a:spAutoFit/>
          </a:bodyPr>
          <a:lstStyle/>
          <a:p>
            <a:r>
              <a:rPr lang="en-US" dirty="0">
                <a:solidFill>
                  <a:schemeClr val="bg1"/>
                </a:solidFill>
              </a:rPr>
              <a:t>Model A Cable #1 wire</a:t>
            </a:r>
          </a:p>
        </p:txBody>
      </p:sp>
      <p:sp>
        <p:nvSpPr>
          <p:cNvPr id="6" name="TextBox 5"/>
          <p:cNvSpPr txBox="1"/>
          <p:nvPr/>
        </p:nvSpPr>
        <p:spPr>
          <a:xfrm>
            <a:off x="4328298" y="509016"/>
            <a:ext cx="3581400" cy="369332"/>
          </a:xfrm>
          <a:prstGeom prst="rect">
            <a:avLst/>
          </a:prstGeom>
          <a:noFill/>
        </p:spPr>
        <p:txBody>
          <a:bodyPr wrap="square" rtlCol="0">
            <a:spAutoFit/>
          </a:bodyPr>
          <a:lstStyle/>
          <a:p>
            <a:r>
              <a:rPr lang="en-US" dirty="0">
                <a:solidFill>
                  <a:schemeClr val="bg1"/>
                </a:solidFill>
              </a:rPr>
              <a:t>Service Bulletin – November 1929</a:t>
            </a:r>
          </a:p>
        </p:txBody>
      </p:sp>
    </p:spTree>
    <p:extLst>
      <p:ext uri="{BB962C8B-B14F-4D97-AF65-F5344CB8AC3E}">
        <p14:creationId xmlns:p14="http://schemas.microsoft.com/office/powerpoint/2010/main" val="2697903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Battery Cable Routing</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8773" y="2168755"/>
            <a:ext cx="5421921" cy="3639577"/>
          </a:xfrm>
          <a:prstGeom prst="rect">
            <a:avLst/>
          </a:prstGeom>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3725147" y="1277583"/>
            <a:ext cx="4869141" cy="504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9600" y="6324077"/>
            <a:ext cx="3505200" cy="369332"/>
          </a:xfrm>
          <a:prstGeom prst="rect">
            <a:avLst/>
          </a:prstGeom>
          <a:noFill/>
        </p:spPr>
        <p:txBody>
          <a:bodyPr wrap="square" rtlCol="0">
            <a:spAutoFit/>
          </a:bodyPr>
          <a:lstStyle/>
          <a:p>
            <a:r>
              <a:rPr lang="en-US" dirty="0"/>
              <a:t>Service Bulletin – November 1929</a:t>
            </a:r>
          </a:p>
        </p:txBody>
      </p:sp>
    </p:spTree>
    <p:extLst>
      <p:ext uri="{BB962C8B-B14F-4D97-AF65-F5344CB8AC3E}">
        <p14:creationId xmlns:p14="http://schemas.microsoft.com/office/powerpoint/2010/main" val="209081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Battery Mounted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 y="2438400"/>
            <a:ext cx="7278624" cy="432511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1404" y="1522198"/>
            <a:ext cx="2816252" cy="2287802"/>
          </a:xfrm>
          <a:prstGeom prst="rect">
            <a:avLst/>
          </a:prstGeom>
        </p:spPr>
      </p:pic>
      <p:sp>
        <p:nvSpPr>
          <p:cNvPr id="5" name="TextBox 4"/>
          <p:cNvSpPr txBox="1"/>
          <p:nvPr/>
        </p:nvSpPr>
        <p:spPr>
          <a:xfrm>
            <a:off x="1219200" y="1487638"/>
            <a:ext cx="2743200" cy="923330"/>
          </a:xfrm>
          <a:prstGeom prst="rect">
            <a:avLst/>
          </a:prstGeom>
          <a:noFill/>
        </p:spPr>
        <p:txBody>
          <a:bodyPr wrap="square" rtlCol="0">
            <a:spAutoFit/>
          </a:bodyPr>
          <a:lstStyle/>
          <a:p>
            <a:r>
              <a:rPr lang="en-US" dirty="0"/>
              <a:t>Use care to ensure no contact with battery hold down</a:t>
            </a:r>
          </a:p>
        </p:txBody>
      </p:sp>
      <p:sp>
        <p:nvSpPr>
          <p:cNvPr id="6" name="Down Arrow 5"/>
          <p:cNvSpPr/>
          <p:nvPr/>
        </p:nvSpPr>
        <p:spPr>
          <a:xfrm>
            <a:off x="1295400" y="2410968"/>
            <a:ext cx="228600" cy="48463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71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Fuse</a:t>
            </a:r>
          </a:p>
        </p:txBody>
      </p:sp>
      <p:pic>
        <p:nvPicPr>
          <p:cNvPr id="2050" name="Picture 2" descr="F:\DCIM\100NCD60\DSC_001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158750" y="1645920"/>
            <a:ext cx="8826500" cy="51168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2057400"/>
            <a:ext cx="4267200" cy="381000"/>
          </a:xfrm>
          <a:prstGeom prst="rect">
            <a:avLst/>
          </a:prstGeom>
          <a:noFill/>
        </p:spPr>
        <p:txBody>
          <a:bodyPr wrap="square" rtlCol="0">
            <a:spAutoFit/>
          </a:bodyPr>
          <a:lstStyle/>
          <a:p>
            <a:r>
              <a:rPr lang="en-US" dirty="0">
                <a:solidFill>
                  <a:schemeClr val="bg1"/>
                </a:solidFill>
              </a:rPr>
              <a:t>Black Enamel Paint</a:t>
            </a:r>
          </a:p>
        </p:txBody>
      </p:sp>
      <p:sp>
        <p:nvSpPr>
          <p:cNvPr id="4" name="Down Arrow 3"/>
          <p:cNvSpPr/>
          <p:nvPr/>
        </p:nvSpPr>
        <p:spPr>
          <a:xfrm>
            <a:off x="3086862" y="1889760"/>
            <a:ext cx="318516" cy="6416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42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Starter Switch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8801"/>
            <a:ext cx="4725123" cy="432511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1624" y="1828800"/>
            <a:ext cx="4562856" cy="4325112"/>
          </a:xfrm>
          <a:prstGeom prst="rect">
            <a:avLst/>
          </a:prstGeom>
        </p:spPr>
      </p:pic>
    </p:spTree>
    <p:extLst>
      <p:ext uri="{BB962C8B-B14F-4D97-AF65-F5344CB8AC3E}">
        <p14:creationId xmlns:p14="http://schemas.microsoft.com/office/powerpoint/2010/main" val="365331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Cut Out to Terminal Box Wiring Harness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00" y="1142999"/>
            <a:ext cx="7315200" cy="5646821"/>
          </a:xfrm>
          <a:prstGeom prst="rect">
            <a:avLst/>
          </a:prstGeom>
        </p:spPr>
      </p:pic>
      <p:sp>
        <p:nvSpPr>
          <p:cNvPr id="4" name="TextBox 3"/>
          <p:cNvSpPr txBox="1"/>
          <p:nvPr/>
        </p:nvSpPr>
        <p:spPr>
          <a:xfrm>
            <a:off x="4038600" y="1295400"/>
            <a:ext cx="2057400" cy="923330"/>
          </a:xfrm>
          <a:prstGeom prst="rect">
            <a:avLst/>
          </a:prstGeom>
          <a:noFill/>
        </p:spPr>
        <p:txBody>
          <a:bodyPr wrap="square" rtlCol="0">
            <a:spAutoFit/>
          </a:bodyPr>
          <a:lstStyle/>
          <a:p>
            <a:r>
              <a:rPr lang="en-US" dirty="0">
                <a:solidFill>
                  <a:schemeClr val="bg1"/>
                </a:solidFill>
              </a:rPr>
              <a:t>To Terminal Box – Yellow wire to passenger side</a:t>
            </a:r>
          </a:p>
        </p:txBody>
      </p:sp>
      <p:sp>
        <p:nvSpPr>
          <p:cNvPr id="5" name="TextBox 4"/>
          <p:cNvSpPr txBox="1"/>
          <p:nvPr/>
        </p:nvSpPr>
        <p:spPr>
          <a:xfrm>
            <a:off x="5067300" y="2895600"/>
            <a:ext cx="1295400" cy="923330"/>
          </a:xfrm>
          <a:prstGeom prst="rect">
            <a:avLst/>
          </a:prstGeom>
          <a:noFill/>
        </p:spPr>
        <p:txBody>
          <a:bodyPr wrap="square" rtlCol="0">
            <a:spAutoFit/>
          </a:bodyPr>
          <a:lstStyle/>
          <a:p>
            <a:r>
              <a:rPr lang="en-US" dirty="0">
                <a:solidFill>
                  <a:schemeClr val="bg1"/>
                </a:solidFill>
              </a:rPr>
              <a:t>To Generator Cutout</a:t>
            </a:r>
          </a:p>
        </p:txBody>
      </p:sp>
      <p:sp>
        <p:nvSpPr>
          <p:cNvPr id="6" name="TextBox 5"/>
          <p:cNvSpPr txBox="1"/>
          <p:nvPr/>
        </p:nvSpPr>
        <p:spPr>
          <a:xfrm>
            <a:off x="3810000" y="4648200"/>
            <a:ext cx="1784931" cy="646331"/>
          </a:xfrm>
          <a:prstGeom prst="rect">
            <a:avLst/>
          </a:prstGeom>
          <a:noFill/>
        </p:spPr>
        <p:txBody>
          <a:bodyPr wrap="square" rtlCol="0">
            <a:spAutoFit/>
          </a:bodyPr>
          <a:lstStyle/>
          <a:p>
            <a:r>
              <a:rPr lang="en-US" dirty="0">
                <a:solidFill>
                  <a:schemeClr val="bg1"/>
                </a:solidFill>
              </a:rPr>
              <a:t>To Starter Switch Post</a:t>
            </a:r>
          </a:p>
        </p:txBody>
      </p:sp>
    </p:spTree>
    <p:extLst>
      <p:ext uri="{BB962C8B-B14F-4D97-AF65-F5344CB8AC3E}">
        <p14:creationId xmlns:p14="http://schemas.microsoft.com/office/powerpoint/2010/main" val="13798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1928-1929 Models Used a </a:t>
            </a:r>
            <a:br>
              <a:rPr lang="en-US" dirty="0"/>
            </a:br>
            <a:r>
              <a:rPr lang="en-US" dirty="0"/>
              <a:t>Steel Conduit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5384" y="1508760"/>
            <a:ext cx="8208264" cy="318211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62400" y="4751009"/>
            <a:ext cx="4534976" cy="1752600"/>
          </a:xfrm>
          <a:prstGeom prst="rect">
            <a:avLst/>
          </a:prstGeom>
        </p:spPr>
      </p:pic>
      <p:sp>
        <p:nvSpPr>
          <p:cNvPr id="5" name="TextBox 4"/>
          <p:cNvSpPr txBox="1"/>
          <p:nvPr/>
        </p:nvSpPr>
        <p:spPr>
          <a:xfrm>
            <a:off x="3810000" y="3200400"/>
            <a:ext cx="3200400" cy="369332"/>
          </a:xfrm>
          <a:prstGeom prst="rect">
            <a:avLst/>
          </a:prstGeom>
          <a:noFill/>
        </p:spPr>
        <p:txBody>
          <a:bodyPr wrap="square" rtlCol="0">
            <a:spAutoFit/>
          </a:bodyPr>
          <a:lstStyle/>
          <a:p>
            <a:r>
              <a:rPr lang="en-US" dirty="0">
                <a:solidFill>
                  <a:schemeClr val="bg1"/>
                </a:solidFill>
              </a:rPr>
              <a:t>Painted Black Enamel</a:t>
            </a:r>
          </a:p>
        </p:txBody>
      </p:sp>
      <p:sp>
        <p:nvSpPr>
          <p:cNvPr id="6" name="TextBox 5"/>
          <p:cNvSpPr txBox="1"/>
          <p:nvPr/>
        </p:nvSpPr>
        <p:spPr>
          <a:xfrm>
            <a:off x="4509516" y="5791200"/>
            <a:ext cx="2119884" cy="646331"/>
          </a:xfrm>
          <a:prstGeom prst="rect">
            <a:avLst/>
          </a:prstGeom>
          <a:noFill/>
        </p:spPr>
        <p:txBody>
          <a:bodyPr wrap="square" rtlCol="0">
            <a:spAutoFit/>
          </a:bodyPr>
          <a:lstStyle/>
          <a:p>
            <a:r>
              <a:rPr lang="en-US" dirty="0">
                <a:solidFill>
                  <a:schemeClr val="bg1"/>
                </a:solidFill>
              </a:rPr>
              <a:t>Hole for Wire to Starter Switch</a:t>
            </a:r>
          </a:p>
        </p:txBody>
      </p:sp>
      <p:pic>
        <p:nvPicPr>
          <p:cNvPr id="1026" name="Picture 2" descr="C:\Users\Alex\OneDrive\Pictures\Electrical wiring\DSC_009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6376" y="4701418"/>
            <a:ext cx="2129664" cy="18517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6400" y="4953000"/>
            <a:ext cx="929640" cy="923330"/>
          </a:xfrm>
          <a:prstGeom prst="rect">
            <a:avLst/>
          </a:prstGeom>
          <a:noFill/>
        </p:spPr>
        <p:txBody>
          <a:bodyPr wrap="square" rtlCol="0">
            <a:spAutoFit/>
          </a:bodyPr>
          <a:lstStyle/>
          <a:p>
            <a:r>
              <a:rPr lang="en-US" dirty="0">
                <a:solidFill>
                  <a:schemeClr val="bg1"/>
                </a:solidFill>
              </a:rPr>
              <a:t>Firewall</a:t>
            </a:r>
          </a:p>
          <a:p>
            <a:r>
              <a:rPr lang="en-US" dirty="0">
                <a:solidFill>
                  <a:schemeClr val="bg1"/>
                </a:solidFill>
              </a:rPr>
              <a:t>Clip for </a:t>
            </a:r>
          </a:p>
          <a:p>
            <a:r>
              <a:rPr lang="en-US" dirty="0">
                <a:solidFill>
                  <a:schemeClr val="bg1"/>
                </a:solidFill>
              </a:rPr>
              <a:t>Conduit</a:t>
            </a:r>
          </a:p>
        </p:txBody>
      </p:sp>
    </p:spTree>
    <p:extLst>
      <p:ext uri="{BB962C8B-B14F-4D97-AF65-F5344CB8AC3E}">
        <p14:creationId xmlns:p14="http://schemas.microsoft.com/office/powerpoint/2010/main" val="113960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Connections</a:t>
            </a: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25174" t="21296" r="20432" b="30864"/>
          <a:stretch/>
        </p:blipFill>
        <p:spPr>
          <a:xfrm>
            <a:off x="0" y="1143000"/>
            <a:ext cx="4801416" cy="283464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01416" y="3886200"/>
            <a:ext cx="4226759" cy="2807800"/>
          </a:xfrm>
          <a:prstGeom prst="rect">
            <a:avLst/>
          </a:prstGeom>
        </p:spPr>
      </p:pic>
      <p:sp>
        <p:nvSpPr>
          <p:cNvPr id="3" name="TextBox 2"/>
          <p:cNvSpPr txBox="1"/>
          <p:nvPr/>
        </p:nvSpPr>
        <p:spPr>
          <a:xfrm>
            <a:off x="5181600" y="1828800"/>
            <a:ext cx="3352800" cy="461665"/>
          </a:xfrm>
          <a:prstGeom prst="rect">
            <a:avLst/>
          </a:prstGeom>
          <a:noFill/>
        </p:spPr>
        <p:txBody>
          <a:bodyPr wrap="square" rtlCol="0">
            <a:spAutoFit/>
          </a:bodyPr>
          <a:lstStyle/>
          <a:p>
            <a:r>
              <a:rPr lang="en-US" sz="2400" dirty="0"/>
              <a:t>Terminal Box</a:t>
            </a:r>
          </a:p>
        </p:txBody>
      </p:sp>
      <p:sp>
        <p:nvSpPr>
          <p:cNvPr id="6" name="TextBox 5"/>
          <p:cNvSpPr txBox="1"/>
          <p:nvPr/>
        </p:nvSpPr>
        <p:spPr>
          <a:xfrm>
            <a:off x="1447800" y="4724400"/>
            <a:ext cx="3048000" cy="461665"/>
          </a:xfrm>
          <a:prstGeom prst="rect">
            <a:avLst/>
          </a:prstGeom>
          <a:noFill/>
        </p:spPr>
        <p:txBody>
          <a:bodyPr wrap="square" rtlCol="0">
            <a:spAutoFit/>
          </a:bodyPr>
          <a:lstStyle/>
          <a:p>
            <a:r>
              <a:rPr lang="en-US" sz="2400" dirty="0"/>
              <a:t>Generator Cut Out</a:t>
            </a:r>
          </a:p>
        </p:txBody>
      </p:sp>
    </p:spTree>
    <p:extLst>
      <p:ext uri="{BB962C8B-B14F-4D97-AF65-F5344CB8AC3E}">
        <p14:creationId xmlns:p14="http://schemas.microsoft.com/office/powerpoint/2010/main" val="155413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6448" y="152400"/>
            <a:ext cx="7391400" cy="658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53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04800"/>
            <a:ext cx="3219450" cy="646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65632" y="30480"/>
            <a:ext cx="8229600" cy="1143000"/>
          </a:xfrm>
        </p:spPr>
        <p:txBody>
          <a:bodyPr/>
          <a:lstStyle/>
          <a:p>
            <a:r>
              <a:rPr lang="en-US" dirty="0"/>
              <a:t>Cut Out Variations</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343400" y="919874"/>
            <a:ext cx="2514600" cy="2726155"/>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8400" y="3657600"/>
            <a:ext cx="2619038" cy="2737103"/>
          </a:xfrm>
          <a:prstGeom prst="rect">
            <a:avLst/>
          </a:prstGeom>
        </p:spPr>
      </p:pic>
    </p:spTree>
    <p:extLst>
      <p:ext uri="{BB962C8B-B14F-4D97-AF65-F5344CB8AC3E}">
        <p14:creationId xmlns:p14="http://schemas.microsoft.com/office/powerpoint/2010/main" val="362450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Alternator</a:t>
            </a:r>
          </a:p>
        </p:txBody>
      </p:sp>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152400" y="1676400"/>
            <a:ext cx="8827008" cy="4983480"/>
          </a:xfrm>
          <a:prstGeom prst="rect">
            <a:avLst/>
          </a:prstGeom>
        </p:spPr>
      </p:pic>
    </p:spTree>
    <p:extLst>
      <p:ext uri="{BB962C8B-B14F-4D97-AF65-F5344CB8AC3E}">
        <p14:creationId xmlns:p14="http://schemas.microsoft.com/office/powerpoint/2010/main" val="526314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Dash Wiring to Terminal Box Harness</a:t>
            </a:r>
          </a:p>
        </p:txBody>
      </p:sp>
      <p:pic>
        <p:nvPicPr>
          <p:cNvPr id="1026" name="Picture 2" descr="C:\Users\Alex\OneDrive\Pictures\Electrical wiring\DSC_004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5216" y="1874520"/>
            <a:ext cx="7863840" cy="4663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62600" y="2122301"/>
            <a:ext cx="2667000" cy="369332"/>
          </a:xfrm>
          <a:prstGeom prst="rect">
            <a:avLst/>
          </a:prstGeom>
          <a:noFill/>
        </p:spPr>
        <p:txBody>
          <a:bodyPr wrap="square" rtlCol="0">
            <a:spAutoFit/>
          </a:bodyPr>
          <a:lstStyle/>
          <a:p>
            <a:r>
              <a:rPr lang="en-US" dirty="0">
                <a:solidFill>
                  <a:schemeClr val="bg1"/>
                </a:solidFill>
              </a:rPr>
              <a:t>Amp Meter Discharge Side</a:t>
            </a:r>
          </a:p>
        </p:txBody>
      </p:sp>
      <p:sp>
        <p:nvSpPr>
          <p:cNvPr id="4" name="Left Arrow 3"/>
          <p:cNvSpPr/>
          <p:nvPr/>
        </p:nvSpPr>
        <p:spPr>
          <a:xfrm>
            <a:off x="5029200" y="2179475"/>
            <a:ext cx="489204" cy="272534"/>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05600" y="2823710"/>
            <a:ext cx="2124456" cy="369332"/>
          </a:xfrm>
          <a:prstGeom prst="rect">
            <a:avLst/>
          </a:prstGeom>
          <a:noFill/>
        </p:spPr>
        <p:txBody>
          <a:bodyPr wrap="square" rtlCol="0">
            <a:spAutoFit/>
          </a:bodyPr>
          <a:lstStyle/>
          <a:p>
            <a:r>
              <a:rPr lang="en-US" dirty="0" err="1">
                <a:solidFill>
                  <a:schemeClr val="bg1"/>
                </a:solidFill>
              </a:rPr>
              <a:t>Igniton</a:t>
            </a:r>
            <a:r>
              <a:rPr lang="en-US" dirty="0">
                <a:solidFill>
                  <a:schemeClr val="bg1"/>
                </a:solidFill>
              </a:rPr>
              <a:t> Switch</a:t>
            </a:r>
          </a:p>
        </p:txBody>
      </p:sp>
      <p:sp>
        <p:nvSpPr>
          <p:cNvPr id="6" name="TextBox 5"/>
          <p:cNvSpPr txBox="1"/>
          <p:nvPr/>
        </p:nvSpPr>
        <p:spPr>
          <a:xfrm>
            <a:off x="4213860" y="3285744"/>
            <a:ext cx="1866900" cy="646331"/>
          </a:xfrm>
          <a:prstGeom prst="rect">
            <a:avLst/>
          </a:prstGeom>
          <a:noFill/>
        </p:spPr>
        <p:txBody>
          <a:bodyPr wrap="square" rtlCol="0">
            <a:spAutoFit/>
          </a:bodyPr>
          <a:lstStyle/>
          <a:p>
            <a:r>
              <a:rPr lang="en-US" dirty="0">
                <a:solidFill>
                  <a:schemeClr val="bg1"/>
                </a:solidFill>
              </a:rPr>
              <a:t>Amp Meter Charge Side</a:t>
            </a:r>
          </a:p>
        </p:txBody>
      </p:sp>
      <p:sp>
        <p:nvSpPr>
          <p:cNvPr id="7" name="Up Arrow 6"/>
          <p:cNvSpPr/>
          <p:nvPr/>
        </p:nvSpPr>
        <p:spPr>
          <a:xfrm>
            <a:off x="4781550" y="2878360"/>
            <a:ext cx="242316" cy="40738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20256" y="4495800"/>
            <a:ext cx="1828800" cy="923330"/>
          </a:xfrm>
          <a:prstGeom prst="rect">
            <a:avLst/>
          </a:prstGeom>
          <a:noFill/>
        </p:spPr>
        <p:txBody>
          <a:bodyPr wrap="square" rtlCol="0">
            <a:spAutoFit/>
          </a:bodyPr>
          <a:lstStyle/>
          <a:p>
            <a:r>
              <a:rPr lang="en-US" dirty="0">
                <a:solidFill>
                  <a:schemeClr val="bg1"/>
                </a:solidFill>
              </a:rPr>
              <a:t>Terminal Box</a:t>
            </a:r>
          </a:p>
          <a:p>
            <a:r>
              <a:rPr lang="en-US" dirty="0">
                <a:solidFill>
                  <a:schemeClr val="bg1"/>
                </a:solidFill>
              </a:rPr>
              <a:t>Driver’s Side</a:t>
            </a:r>
          </a:p>
          <a:p>
            <a:r>
              <a:rPr lang="en-US" dirty="0">
                <a:solidFill>
                  <a:schemeClr val="bg1"/>
                </a:solidFill>
              </a:rPr>
              <a:t>Passenger’s Side</a:t>
            </a:r>
          </a:p>
        </p:txBody>
      </p:sp>
      <p:sp>
        <p:nvSpPr>
          <p:cNvPr id="10" name="Left Arrow 9"/>
          <p:cNvSpPr/>
          <p:nvPr/>
        </p:nvSpPr>
        <p:spPr>
          <a:xfrm>
            <a:off x="6216396" y="4821198"/>
            <a:ext cx="489204" cy="272534"/>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6131052" y="5146596"/>
            <a:ext cx="489204" cy="272534"/>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562600" y="5943600"/>
            <a:ext cx="1828800" cy="369332"/>
          </a:xfrm>
          <a:prstGeom prst="rect">
            <a:avLst/>
          </a:prstGeom>
          <a:noFill/>
        </p:spPr>
        <p:txBody>
          <a:bodyPr wrap="square" rtlCol="0">
            <a:spAutoFit/>
          </a:bodyPr>
          <a:lstStyle/>
          <a:p>
            <a:r>
              <a:rPr lang="en-US" dirty="0">
                <a:solidFill>
                  <a:schemeClr val="bg1"/>
                </a:solidFill>
              </a:rPr>
              <a:t>Coil Positive Post</a:t>
            </a:r>
          </a:p>
        </p:txBody>
      </p:sp>
      <p:sp>
        <p:nvSpPr>
          <p:cNvPr id="13" name="Up Arrow 12"/>
          <p:cNvSpPr/>
          <p:nvPr/>
        </p:nvSpPr>
        <p:spPr>
          <a:xfrm>
            <a:off x="7362444" y="5905548"/>
            <a:ext cx="242316" cy="40738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242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Dash Connections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104" b="-2670"/>
          <a:stretch/>
        </p:blipFill>
        <p:spPr>
          <a:xfrm>
            <a:off x="158495" y="1506974"/>
            <a:ext cx="8827008" cy="5276088"/>
          </a:xfrm>
          <a:prstGeom prst="rect">
            <a:avLst/>
          </a:prstGeom>
        </p:spPr>
      </p:pic>
      <p:sp>
        <p:nvSpPr>
          <p:cNvPr id="5" name="Rectangle 4"/>
          <p:cNvSpPr/>
          <p:nvPr/>
        </p:nvSpPr>
        <p:spPr>
          <a:xfrm>
            <a:off x="1017851" y="2155460"/>
            <a:ext cx="1548565" cy="369332"/>
          </a:xfrm>
          <a:prstGeom prst="rect">
            <a:avLst/>
          </a:prstGeom>
        </p:spPr>
        <p:txBody>
          <a:bodyPr wrap="none">
            <a:spAutoFit/>
          </a:bodyPr>
          <a:lstStyle/>
          <a:p>
            <a:r>
              <a:rPr lang="en-US" dirty="0">
                <a:solidFill>
                  <a:schemeClr val="bg1"/>
                </a:solidFill>
              </a:rPr>
              <a:t>Discharge Side</a:t>
            </a:r>
          </a:p>
        </p:txBody>
      </p:sp>
      <p:sp>
        <p:nvSpPr>
          <p:cNvPr id="6" name="Down Arrow 5"/>
          <p:cNvSpPr/>
          <p:nvPr/>
        </p:nvSpPr>
        <p:spPr>
          <a:xfrm>
            <a:off x="2566416" y="2340126"/>
            <a:ext cx="266700" cy="7498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66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Ammeter</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63040" y="1219200"/>
            <a:ext cx="6583680" cy="28570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1952" y="4233672"/>
            <a:ext cx="5699760" cy="2441002"/>
          </a:xfrm>
          <a:prstGeom prst="rect">
            <a:avLst/>
          </a:prstGeom>
        </p:spPr>
      </p:pic>
    </p:spTree>
    <p:extLst>
      <p:ext uri="{BB962C8B-B14F-4D97-AF65-F5344CB8AC3E}">
        <p14:creationId xmlns:p14="http://schemas.microsoft.com/office/powerpoint/2010/main" val="78333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 Out Switch Internal</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496" y="1472184"/>
            <a:ext cx="8827008" cy="4919472"/>
          </a:xfrm>
          <a:prstGeom prst="rect">
            <a:avLst/>
          </a:prstGeom>
        </p:spPr>
      </p:pic>
    </p:spTree>
    <p:extLst>
      <p:ext uri="{BB962C8B-B14F-4D97-AF65-F5344CB8AC3E}">
        <p14:creationId xmlns:p14="http://schemas.microsoft.com/office/powerpoint/2010/main" val="85137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Dash with Replacement Switch</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1429512"/>
            <a:ext cx="7915656" cy="4946904"/>
          </a:xfrm>
          <a:prstGeom prst="rect">
            <a:avLst/>
          </a:prstGeom>
        </p:spPr>
      </p:pic>
      <p:sp>
        <p:nvSpPr>
          <p:cNvPr id="4" name="TextBox 3"/>
          <p:cNvSpPr txBox="1"/>
          <p:nvPr/>
        </p:nvSpPr>
        <p:spPr>
          <a:xfrm>
            <a:off x="938022" y="2209800"/>
            <a:ext cx="1752600" cy="369332"/>
          </a:xfrm>
          <a:prstGeom prst="rect">
            <a:avLst/>
          </a:prstGeom>
          <a:noFill/>
        </p:spPr>
        <p:txBody>
          <a:bodyPr wrap="square" rtlCol="0">
            <a:spAutoFit/>
          </a:bodyPr>
          <a:lstStyle/>
          <a:p>
            <a:r>
              <a:rPr lang="en-US" dirty="0">
                <a:solidFill>
                  <a:schemeClr val="bg1"/>
                </a:solidFill>
              </a:rPr>
              <a:t>Discharge Side</a:t>
            </a:r>
          </a:p>
        </p:txBody>
      </p:sp>
      <p:sp>
        <p:nvSpPr>
          <p:cNvPr id="5" name="Down Arrow 4"/>
          <p:cNvSpPr/>
          <p:nvPr/>
        </p:nvSpPr>
        <p:spPr>
          <a:xfrm>
            <a:off x="2433066" y="2340126"/>
            <a:ext cx="266700" cy="74980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16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Clearance is Minimal – Protect Connections</a:t>
            </a:r>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r>
              <a:rPr lang="en-US" dirty="0"/>
              <a:t>      Service Bulletin </a:t>
            </a:r>
          </a:p>
          <a:p>
            <a:r>
              <a:rPr lang="en-US" dirty="0"/>
              <a:t>       June 1930</a:t>
            </a:r>
          </a:p>
          <a:p>
            <a:r>
              <a:rPr lang="en-US" dirty="0"/>
              <a:t>        For trucks, but </a:t>
            </a:r>
          </a:p>
          <a:p>
            <a:r>
              <a:rPr lang="en-US" dirty="0"/>
              <a:t>        dash and gas tank     </a:t>
            </a:r>
          </a:p>
          <a:p>
            <a:r>
              <a:rPr lang="en-US" dirty="0"/>
              <a:t>        are the same</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395984"/>
            <a:ext cx="5194677"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62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Light Connection </a:t>
            </a:r>
          </a:p>
        </p:txBody>
      </p:sp>
      <p:pic>
        <p:nvPicPr>
          <p:cNvPr id="4" name="Picture 2" descr="C:\Users\Alex\OneDrive\Pictures\Electrical wiring\DSC_069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16200000">
            <a:off x="4922331" y="2962844"/>
            <a:ext cx="5221225" cy="1807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1447798"/>
            <a:ext cx="6080197" cy="4837177"/>
          </a:xfrm>
          <a:prstGeom prst="rect">
            <a:avLst/>
          </a:prstGeom>
        </p:spPr>
      </p:pic>
    </p:spTree>
    <p:extLst>
      <p:ext uri="{BB962C8B-B14F-4D97-AF65-F5344CB8AC3E}">
        <p14:creationId xmlns:p14="http://schemas.microsoft.com/office/powerpoint/2010/main" val="736692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Slack in Instrument Light </a:t>
            </a: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00200" y="1371600"/>
            <a:ext cx="608392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2286000"/>
            <a:ext cx="1905000" cy="646331"/>
          </a:xfrm>
          <a:prstGeom prst="rect">
            <a:avLst/>
          </a:prstGeom>
          <a:noFill/>
        </p:spPr>
        <p:txBody>
          <a:bodyPr wrap="square" rtlCol="0">
            <a:spAutoFit/>
          </a:bodyPr>
          <a:lstStyle/>
          <a:p>
            <a:r>
              <a:rPr lang="en-US" dirty="0"/>
              <a:t>Service Bulletin</a:t>
            </a:r>
          </a:p>
          <a:p>
            <a:r>
              <a:rPr lang="en-US" dirty="0"/>
              <a:t>June 1930</a:t>
            </a:r>
          </a:p>
        </p:txBody>
      </p:sp>
    </p:spTree>
    <p:extLst>
      <p:ext uri="{BB962C8B-B14F-4D97-AF65-F5344CB8AC3E}">
        <p14:creationId xmlns:p14="http://schemas.microsoft.com/office/powerpoint/2010/main" val="249801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b="1" dirty="0"/>
              <a:t>TYPICAL WIRING DIAGRAM (NO COWL LAMPS) 1928 TO MARCH 1929</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524000"/>
            <a:ext cx="80581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nut 2"/>
          <p:cNvSpPr/>
          <p:nvPr/>
        </p:nvSpPr>
        <p:spPr>
          <a:xfrm>
            <a:off x="4267200" y="4468368"/>
            <a:ext cx="1295400" cy="1219200"/>
          </a:xfrm>
          <a:prstGeom prst="donut">
            <a:avLst>
              <a:gd name="adj" fmla="val 8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859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Terminal Box Connection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5344" y="1828799"/>
            <a:ext cx="5001768" cy="4025813"/>
          </a:xfrm>
          <a:prstGeom prst="rect">
            <a:avLst/>
          </a:prstGeom>
        </p:spPr>
      </p:pic>
      <p:sp>
        <p:nvSpPr>
          <p:cNvPr id="4" name="TextBox 3"/>
          <p:cNvSpPr txBox="1"/>
          <p:nvPr/>
        </p:nvSpPr>
        <p:spPr>
          <a:xfrm>
            <a:off x="7543800" y="3035808"/>
            <a:ext cx="2133600" cy="369332"/>
          </a:xfrm>
          <a:prstGeom prst="rect">
            <a:avLst/>
          </a:prstGeom>
          <a:noFill/>
        </p:spPr>
        <p:txBody>
          <a:bodyPr wrap="square" rtlCol="0">
            <a:spAutoFit/>
          </a:bodyPr>
          <a:lstStyle/>
          <a:p>
            <a:r>
              <a:rPr lang="en-US" dirty="0">
                <a:solidFill>
                  <a:schemeClr val="bg1"/>
                </a:solidFill>
              </a:rPr>
              <a:t>Coil Wire </a:t>
            </a:r>
          </a:p>
        </p:txBody>
      </p:sp>
      <p:sp>
        <p:nvSpPr>
          <p:cNvPr id="5" name="Left Arrow 4"/>
          <p:cNvSpPr/>
          <p:nvPr/>
        </p:nvSpPr>
        <p:spPr>
          <a:xfrm>
            <a:off x="7315200" y="2590800"/>
            <a:ext cx="978408" cy="48463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60" y="1828799"/>
            <a:ext cx="3851872" cy="3181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1064" y="5334000"/>
            <a:ext cx="3526536" cy="646331"/>
          </a:xfrm>
          <a:prstGeom prst="rect">
            <a:avLst/>
          </a:prstGeom>
          <a:noFill/>
        </p:spPr>
        <p:txBody>
          <a:bodyPr wrap="square" rtlCol="0">
            <a:spAutoFit/>
          </a:bodyPr>
          <a:lstStyle/>
          <a:p>
            <a:pPr algn="ctr"/>
            <a:r>
              <a:rPr lang="en-US" dirty="0"/>
              <a:t>New Hook-up</a:t>
            </a:r>
          </a:p>
          <a:p>
            <a:r>
              <a:rPr lang="en-US" dirty="0"/>
              <a:t>Service Bulleting – November 1929 </a:t>
            </a:r>
          </a:p>
        </p:txBody>
      </p:sp>
    </p:spTree>
    <p:extLst>
      <p:ext uri="{BB962C8B-B14F-4D97-AF65-F5344CB8AC3E}">
        <p14:creationId xmlns:p14="http://schemas.microsoft.com/office/powerpoint/2010/main" val="51942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Terminal Box </a:t>
            </a:r>
            <a:br>
              <a:rPr lang="en-US" dirty="0"/>
            </a:br>
            <a:r>
              <a:rPr lang="en-US" dirty="0"/>
              <a:t>Reproduction vs Original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496" y="1938528"/>
            <a:ext cx="8827008" cy="3685032"/>
          </a:xfrm>
          <a:prstGeom prst="rect">
            <a:avLst/>
          </a:prstGeom>
        </p:spPr>
      </p:pic>
      <p:sp>
        <p:nvSpPr>
          <p:cNvPr id="6" name="TextBox 5"/>
          <p:cNvSpPr txBox="1"/>
          <p:nvPr/>
        </p:nvSpPr>
        <p:spPr>
          <a:xfrm>
            <a:off x="5562600" y="2133600"/>
            <a:ext cx="2590800" cy="369332"/>
          </a:xfrm>
          <a:prstGeom prst="rect">
            <a:avLst/>
          </a:prstGeom>
          <a:noFill/>
        </p:spPr>
        <p:txBody>
          <a:bodyPr wrap="square" rtlCol="0">
            <a:spAutoFit/>
          </a:bodyPr>
          <a:lstStyle/>
          <a:p>
            <a:r>
              <a:rPr lang="en-US" dirty="0">
                <a:solidFill>
                  <a:schemeClr val="bg1"/>
                </a:solidFill>
              </a:rPr>
              <a:t>Backside of Original</a:t>
            </a:r>
          </a:p>
        </p:txBody>
      </p:sp>
      <p:sp>
        <p:nvSpPr>
          <p:cNvPr id="7" name="TextBox 6"/>
          <p:cNvSpPr txBox="1"/>
          <p:nvPr/>
        </p:nvSpPr>
        <p:spPr>
          <a:xfrm>
            <a:off x="1295400" y="2133600"/>
            <a:ext cx="2590800" cy="369332"/>
          </a:xfrm>
          <a:prstGeom prst="rect">
            <a:avLst/>
          </a:prstGeom>
          <a:noFill/>
        </p:spPr>
        <p:txBody>
          <a:bodyPr wrap="square" rtlCol="0">
            <a:spAutoFit/>
          </a:bodyPr>
          <a:lstStyle/>
          <a:p>
            <a:r>
              <a:rPr lang="en-US" dirty="0">
                <a:solidFill>
                  <a:schemeClr val="bg1"/>
                </a:solidFill>
              </a:rPr>
              <a:t>Backside of Reproduction </a:t>
            </a:r>
          </a:p>
        </p:txBody>
      </p:sp>
    </p:spTree>
    <p:extLst>
      <p:ext uri="{BB962C8B-B14F-4D97-AF65-F5344CB8AC3E}">
        <p14:creationId xmlns:p14="http://schemas.microsoft.com/office/powerpoint/2010/main" val="2440125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Ignition Wiring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447800"/>
            <a:ext cx="4288536" cy="2807208"/>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8200" y="1447800"/>
            <a:ext cx="4099560" cy="3677546"/>
          </a:xfrm>
          <a:prstGeom prst="rect">
            <a:avLst/>
          </a:prstGeom>
        </p:spPr>
      </p:pic>
      <p:sp>
        <p:nvSpPr>
          <p:cNvPr id="6" name="TextBox 5"/>
          <p:cNvSpPr txBox="1"/>
          <p:nvPr/>
        </p:nvSpPr>
        <p:spPr>
          <a:xfrm>
            <a:off x="4716780" y="5273040"/>
            <a:ext cx="3962400" cy="646331"/>
          </a:xfrm>
          <a:prstGeom prst="rect">
            <a:avLst/>
          </a:prstGeom>
          <a:noFill/>
        </p:spPr>
        <p:txBody>
          <a:bodyPr wrap="square" rtlCol="0">
            <a:spAutoFit/>
          </a:bodyPr>
          <a:lstStyle/>
          <a:p>
            <a:r>
              <a:rPr lang="en-US" dirty="0"/>
              <a:t>Lower plate wire to upper plate connection </a:t>
            </a: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 y="4255008"/>
            <a:ext cx="3191256" cy="2164080"/>
          </a:xfrm>
          <a:prstGeom prst="rect">
            <a:avLst/>
          </a:prstGeom>
        </p:spPr>
      </p:pic>
    </p:spTree>
    <p:extLst>
      <p:ext uri="{BB962C8B-B14F-4D97-AF65-F5344CB8AC3E}">
        <p14:creationId xmlns:p14="http://schemas.microsoft.com/office/powerpoint/2010/main" val="1155849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Distributor</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4632" y="1066800"/>
            <a:ext cx="3276600" cy="298093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1048501"/>
            <a:ext cx="3148584" cy="2999232"/>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5400" y="4104593"/>
            <a:ext cx="6477000" cy="2729023"/>
          </a:xfrm>
          <a:prstGeom prst="rect">
            <a:avLst/>
          </a:prstGeom>
        </p:spPr>
      </p:pic>
    </p:spTree>
    <p:extLst>
      <p:ext uri="{BB962C8B-B14F-4D97-AF65-F5344CB8AC3E}">
        <p14:creationId xmlns:p14="http://schemas.microsoft.com/office/powerpoint/2010/main" val="3647138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592" y="304800"/>
            <a:ext cx="8827008" cy="3072384"/>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7400" y="3403778"/>
            <a:ext cx="5797296" cy="3381069"/>
          </a:xfrm>
          <a:prstGeom prst="rect">
            <a:avLst/>
          </a:prstGeom>
        </p:spPr>
      </p:pic>
      <p:sp>
        <p:nvSpPr>
          <p:cNvPr id="6" name="TextBox 5"/>
          <p:cNvSpPr txBox="1"/>
          <p:nvPr/>
        </p:nvSpPr>
        <p:spPr>
          <a:xfrm>
            <a:off x="4343400" y="5094312"/>
            <a:ext cx="2286000" cy="369332"/>
          </a:xfrm>
          <a:prstGeom prst="rect">
            <a:avLst/>
          </a:prstGeom>
          <a:noFill/>
        </p:spPr>
        <p:txBody>
          <a:bodyPr wrap="square" rtlCol="0">
            <a:spAutoFit/>
          </a:bodyPr>
          <a:lstStyle/>
          <a:p>
            <a:r>
              <a:rPr lang="en-US" dirty="0">
                <a:solidFill>
                  <a:schemeClr val="bg1"/>
                </a:solidFill>
              </a:rPr>
              <a:t>Original Coil Wire</a:t>
            </a:r>
          </a:p>
        </p:txBody>
      </p:sp>
      <p:sp>
        <p:nvSpPr>
          <p:cNvPr id="7" name="TextBox 6"/>
          <p:cNvSpPr txBox="1"/>
          <p:nvPr/>
        </p:nvSpPr>
        <p:spPr>
          <a:xfrm>
            <a:off x="5257800" y="914400"/>
            <a:ext cx="2438400" cy="369332"/>
          </a:xfrm>
          <a:prstGeom prst="rect">
            <a:avLst/>
          </a:prstGeom>
          <a:noFill/>
        </p:spPr>
        <p:txBody>
          <a:bodyPr wrap="square" rtlCol="0">
            <a:spAutoFit/>
          </a:bodyPr>
          <a:lstStyle/>
          <a:p>
            <a:r>
              <a:rPr lang="en-US" dirty="0">
                <a:solidFill>
                  <a:schemeClr val="bg1"/>
                </a:solidFill>
              </a:rPr>
              <a:t>Modern Coil Wire</a:t>
            </a:r>
          </a:p>
        </p:txBody>
      </p:sp>
    </p:spTree>
    <p:extLst>
      <p:ext uri="{BB962C8B-B14F-4D97-AF65-F5344CB8AC3E}">
        <p14:creationId xmlns:p14="http://schemas.microsoft.com/office/powerpoint/2010/main" val="4150853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Coil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67200" y="1655063"/>
            <a:ext cx="4645152" cy="3547821"/>
          </a:xfrm>
          <a:prstGeom prst="rect">
            <a:avLst/>
          </a:prstGeom>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676400"/>
            <a:ext cx="4191000" cy="412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5867400"/>
            <a:ext cx="3505200" cy="369332"/>
          </a:xfrm>
          <a:prstGeom prst="rect">
            <a:avLst/>
          </a:prstGeom>
          <a:noFill/>
        </p:spPr>
        <p:txBody>
          <a:bodyPr wrap="square" rtlCol="0">
            <a:spAutoFit/>
          </a:bodyPr>
          <a:lstStyle/>
          <a:p>
            <a:r>
              <a:rPr lang="en-US" dirty="0"/>
              <a:t>Service Bulletin – June 1930  </a:t>
            </a:r>
          </a:p>
        </p:txBody>
      </p:sp>
    </p:spTree>
    <p:extLst>
      <p:ext uri="{BB962C8B-B14F-4D97-AF65-F5344CB8AC3E}">
        <p14:creationId xmlns:p14="http://schemas.microsoft.com/office/powerpoint/2010/main" val="1919273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Wiring Harness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496" y="1737360"/>
            <a:ext cx="8827008" cy="3931920"/>
          </a:xfrm>
          <a:prstGeom prst="rect">
            <a:avLst/>
          </a:prstGeom>
        </p:spPr>
      </p:pic>
    </p:spTree>
    <p:extLst>
      <p:ext uri="{BB962C8B-B14F-4D97-AF65-F5344CB8AC3E}">
        <p14:creationId xmlns:p14="http://schemas.microsoft.com/office/powerpoint/2010/main" val="120092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Switch Housings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1624" y="2743200"/>
            <a:ext cx="8317992" cy="3941064"/>
          </a:xfrm>
          <a:prstGeom prst="rect">
            <a:avLst/>
          </a:prstGeom>
        </p:spPr>
      </p:pic>
      <p:sp>
        <p:nvSpPr>
          <p:cNvPr id="4" name="TextBox 3"/>
          <p:cNvSpPr txBox="1"/>
          <p:nvPr/>
        </p:nvSpPr>
        <p:spPr>
          <a:xfrm>
            <a:off x="801624" y="6275308"/>
            <a:ext cx="8534400" cy="369332"/>
          </a:xfrm>
          <a:prstGeom prst="rect">
            <a:avLst/>
          </a:prstGeom>
          <a:noFill/>
        </p:spPr>
        <p:txBody>
          <a:bodyPr wrap="square" rtlCol="0">
            <a:spAutoFit/>
          </a:bodyPr>
          <a:lstStyle/>
          <a:p>
            <a:r>
              <a:rPr lang="en-US" dirty="0">
                <a:solidFill>
                  <a:schemeClr val="bg1"/>
                </a:solidFill>
              </a:rPr>
              <a:t>                    After Feb. 1928                   W/ Twolight to April 1930        After Feb. 1930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28" y="1143000"/>
            <a:ext cx="270510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01624" y="3200400"/>
            <a:ext cx="1560576" cy="646331"/>
          </a:xfrm>
          <a:prstGeom prst="rect">
            <a:avLst/>
          </a:prstGeom>
          <a:noFill/>
        </p:spPr>
        <p:txBody>
          <a:bodyPr wrap="square" rtlCol="0">
            <a:spAutoFit/>
          </a:bodyPr>
          <a:lstStyle/>
          <a:p>
            <a:r>
              <a:rPr lang="en-US" dirty="0">
                <a:solidFill>
                  <a:schemeClr val="bg1"/>
                </a:solidFill>
              </a:rPr>
              <a:t>First Design</a:t>
            </a:r>
          </a:p>
          <a:p>
            <a:r>
              <a:rPr lang="en-US" dirty="0">
                <a:solidFill>
                  <a:schemeClr val="bg1"/>
                </a:solidFill>
              </a:rPr>
              <a:t>Open Bail</a:t>
            </a:r>
          </a:p>
        </p:txBody>
      </p:sp>
    </p:spTree>
    <p:extLst>
      <p:ext uri="{BB962C8B-B14F-4D97-AF65-F5344CB8AC3E}">
        <p14:creationId xmlns:p14="http://schemas.microsoft.com/office/powerpoint/2010/main" val="3810361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Reproduction Light Switch Cover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7160" y="1828800"/>
            <a:ext cx="8827008" cy="3685032"/>
          </a:xfrm>
          <a:prstGeom prst="rect">
            <a:avLst/>
          </a:prstGeom>
          <a:solidFill>
            <a:schemeClr val="bg1">
              <a:lumMod val="95000"/>
            </a:schemeClr>
          </a:solidFill>
        </p:spPr>
      </p:pic>
      <p:sp>
        <p:nvSpPr>
          <p:cNvPr id="4" name="TextBox 3"/>
          <p:cNvSpPr txBox="1"/>
          <p:nvPr/>
        </p:nvSpPr>
        <p:spPr>
          <a:xfrm>
            <a:off x="1066800" y="3389376"/>
            <a:ext cx="2133600" cy="461665"/>
          </a:xfrm>
          <a:prstGeom prst="rect">
            <a:avLst/>
          </a:prstGeom>
          <a:noFill/>
        </p:spPr>
        <p:txBody>
          <a:bodyPr wrap="square" rtlCol="0">
            <a:spAutoFit/>
          </a:bodyPr>
          <a:lstStyle/>
          <a:p>
            <a:r>
              <a:rPr lang="en-US" sz="2400" dirty="0">
                <a:solidFill>
                  <a:schemeClr val="bg1"/>
                </a:solidFill>
              </a:rPr>
              <a:t>Flat Surface </a:t>
            </a:r>
          </a:p>
        </p:txBody>
      </p:sp>
      <p:sp>
        <p:nvSpPr>
          <p:cNvPr id="6" name="Right Arrow 5"/>
          <p:cNvSpPr/>
          <p:nvPr/>
        </p:nvSpPr>
        <p:spPr>
          <a:xfrm>
            <a:off x="2801112" y="3429000"/>
            <a:ext cx="978408" cy="484632"/>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849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dirty="0"/>
              <a:t>Light Switch Connections – Used After February 1928 with Ford “H” Headlights (Fluted Lens)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496" y="2667000"/>
            <a:ext cx="8827008" cy="3273552"/>
          </a:xfrm>
          <a:prstGeom prst="rect">
            <a:avLst/>
          </a:prstGeom>
        </p:spPr>
      </p:pic>
    </p:spTree>
    <p:extLst>
      <p:ext uri="{BB962C8B-B14F-4D97-AF65-F5344CB8AC3E}">
        <p14:creationId xmlns:p14="http://schemas.microsoft.com/office/powerpoint/2010/main" val="61824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TYPICAL WIRING DIAGRAM (WITHOUT COWL LAMPS) beginning in February 1929</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799"/>
            <a:ext cx="808672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nut 3"/>
          <p:cNvSpPr/>
          <p:nvPr/>
        </p:nvSpPr>
        <p:spPr>
          <a:xfrm>
            <a:off x="4114800" y="4486656"/>
            <a:ext cx="1295400" cy="1219200"/>
          </a:xfrm>
          <a:prstGeom prst="donut">
            <a:avLst>
              <a:gd name="adj" fmla="val 8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3644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Light Switch Connections Used with Twolight headlamps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592" y="1752600"/>
            <a:ext cx="8827008" cy="3547872"/>
          </a:xfrm>
          <a:prstGeom prst="rect">
            <a:avLst/>
          </a:prstGeom>
        </p:spPr>
      </p:pic>
    </p:spTree>
    <p:extLst>
      <p:ext uri="{BB962C8B-B14F-4D97-AF65-F5344CB8AC3E}">
        <p14:creationId xmlns:p14="http://schemas.microsoft.com/office/powerpoint/2010/main" val="335632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Wiring Harness w/ Cowl Lights</a:t>
            </a:r>
          </a:p>
        </p:txBody>
      </p:sp>
      <p:pic>
        <p:nvPicPr>
          <p:cNvPr id="1026" name="Picture 2" descr="C:\Users\Alex\Pictures\ControlCenter4\Scan\CCI05232018.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500" t="16782" r="5268" b="4743"/>
          <a:stretch/>
        </p:blipFill>
        <p:spPr bwMode="auto">
          <a:xfrm>
            <a:off x="566928" y="1170431"/>
            <a:ext cx="8178787" cy="5401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50008" y="5925234"/>
            <a:ext cx="3124200" cy="646331"/>
          </a:xfrm>
          <a:prstGeom prst="rect">
            <a:avLst/>
          </a:prstGeom>
          <a:noFill/>
        </p:spPr>
        <p:txBody>
          <a:bodyPr wrap="square" rtlCol="0">
            <a:spAutoFit/>
          </a:bodyPr>
          <a:lstStyle/>
          <a:p>
            <a:r>
              <a:rPr lang="en-US" dirty="0"/>
              <a:t>Bauer Electronics – Used with Permission </a:t>
            </a:r>
          </a:p>
        </p:txBody>
      </p:sp>
    </p:spTree>
    <p:extLst>
      <p:ext uri="{BB962C8B-B14F-4D97-AF65-F5344CB8AC3E}">
        <p14:creationId xmlns:p14="http://schemas.microsoft.com/office/powerpoint/2010/main" val="3432025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Connection</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1402080"/>
            <a:ext cx="4114800" cy="5182897"/>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1402080"/>
            <a:ext cx="3913632" cy="5166360"/>
          </a:xfrm>
          <a:prstGeom prst="rect">
            <a:avLst/>
          </a:prstGeom>
        </p:spPr>
      </p:pic>
    </p:spTree>
    <p:extLst>
      <p:ext uri="{BB962C8B-B14F-4D97-AF65-F5344CB8AC3E}">
        <p14:creationId xmlns:p14="http://schemas.microsoft.com/office/powerpoint/2010/main" val="4063932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1583131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425109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353769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3831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Attachment</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496" y="3352800"/>
            <a:ext cx="8827008" cy="3364992"/>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496" y="1250437"/>
            <a:ext cx="4373880" cy="2348475"/>
          </a:xfrm>
          <a:prstGeom prst="rect">
            <a:avLst/>
          </a:prstGeom>
        </p:spPr>
      </p:pic>
    </p:spTree>
    <p:extLst>
      <p:ext uri="{BB962C8B-B14F-4D97-AF65-F5344CB8AC3E}">
        <p14:creationId xmlns:p14="http://schemas.microsoft.com/office/powerpoint/2010/main" val="3529208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496" y="466344"/>
            <a:ext cx="3215169" cy="311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420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Wiring Clip Under Hood Latch</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976" y="1219200"/>
            <a:ext cx="8827008" cy="2359152"/>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3978" y="2889085"/>
            <a:ext cx="3852862" cy="381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58122" y="5791200"/>
            <a:ext cx="1905000" cy="646331"/>
          </a:xfrm>
          <a:prstGeom prst="rect">
            <a:avLst/>
          </a:prstGeom>
          <a:noFill/>
        </p:spPr>
        <p:txBody>
          <a:bodyPr wrap="square" rtlCol="0">
            <a:spAutoFit/>
          </a:bodyPr>
          <a:lstStyle/>
          <a:p>
            <a:r>
              <a:rPr lang="en-US" dirty="0"/>
              <a:t>Service Bulletin – </a:t>
            </a:r>
          </a:p>
          <a:p>
            <a:r>
              <a:rPr lang="en-US" dirty="0"/>
              <a:t>April 1929 </a:t>
            </a:r>
          </a:p>
        </p:txBody>
      </p:sp>
      <p:pic>
        <p:nvPicPr>
          <p:cNvPr id="8194" name="Picture 2" descr="C:\Users\Alex\OneDrive\Pictures\Electrical wiring\DSC_003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4986" y="3613404"/>
            <a:ext cx="2999232" cy="245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3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9200" y="-9144"/>
            <a:ext cx="6086641" cy="677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026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09600"/>
            <a:ext cx="8141208" cy="5925312"/>
          </a:xfrm>
          <a:prstGeom prst="rect">
            <a:avLst/>
          </a:prstGeom>
        </p:spPr>
      </p:pic>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0862" y="2895600"/>
            <a:ext cx="4336561" cy="394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2362200"/>
            <a:ext cx="2971800" cy="369332"/>
          </a:xfrm>
          <a:prstGeom prst="rect">
            <a:avLst/>
          </a:prstGeom>
          <a:noFill/>
        </p:spPr>
        <p:txBody>
          <a:bodyPr wrap="square" rtlCol="0">
            <a:spAutoFit/>
          </a:bodyPr>
          <a:lstStyle/>
          <a:p>
            <a:r>
              <a:rPr lang="en-US" dirty="0">
                <a:solidFill>
                  <a:schemeClr val="bg1"/>
                </a:solidFill>
              </a:rPr>
              <a:t>Service Bulletin – June 1930</a:t>
            </a:r>
          </a:p>
        </p:txBody>
      </p:sp>
    </p:spTree>
    <p:extLst>
      <p:ext uri="{BB962C8B-B14F-4D97-AF65-F5344CB8AC3E}">
        <p14:creationId xmlns:p14="http://schemas.microsoft.com/office/powerpoint/2010/main" val="52737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891408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Horn Connection</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803"/>
          <a:stretch/>
        </p:blipFill>
        <p:spPr>
          <a:xfrm>
            <a:off x="457200" y="1066800"/>
            <a:ext cx="8266176" cy="5678424"/>
          </a:xfrm>
          <a:prstGeom prst="rect">
            <a:avLst/>
          </a:prstGeom>
        </p:spPr>
      </p:pic>
    </p:spTree>
    <p:extLst>
      <p:ext uri="{BB962C8B-B14F-4D97-AF65-F5344CB8AC3E}">
        <p14:creationId xmlns:p14="http://schemas.microsoft.com/office/powerpoint/2010/main" val="3709312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Horn Rod</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075" y="1981200"/>
            <a:ext cx="4299521" cy="4038600"/>
          </a:xfrm>
          <a:prstGeom prst="rect">
            <a:avLst/>
          </a:prstGeom>
        </p:spPr>
      </p:pic>
      <p:sp>
        <p:nvSpPr>
          <p:cNvPr id="4" name="TextBox 3"/>
          <p:cNvSpPr txBox="1"/>
          <p:nvPr/>
        </p:nvSpPr>
        <p:spPr>
          <a:xfrm>
            <a:off x="1371600" y="2391418"/>
            <a:ext cx="2057400" cy="369332"/>
          </a:xfrm>
          <a:prstGeom prst="rect">
            <a:avLst/>
          </a:prstGeom>
          <a:noFill/>
        </p:spPr>
        <p:txBody>
          <a:bodyPr wrap="square" rtlCol="0">
            <a:spAutoFit/>
          </a:bodyPr>
          <a:lstStyle/>
          <a:p>
            <a:r>
              <a:rPr lang="en-US" dirty="0">
                <a:solidFill>
                  <a:schemeClr val="bg1"/>
                </a:solidFill>
              </a:rPr>
              <a:t>Plastic Insulator</a:t>
            </a:r>
          </a:p>
        </p:txBody>
      </p:sp>
      <p:sp>
        <p:nvSpPr>
          <p:cNvPr id="5" name="Down Arrow 4"/>
          <p:cNvSpPr/>
          <p:nvPr/>
        </p:nvSpPr>
        <p:spPr>
          <a:xfrm>
            <a:off x="2660904" y="2807732"/>
            <a:ext cx="304800" cy="6512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3197" y="1981200"/>
            <a:ext cx="4048798" cy="4038600"/>
          </a:xfrm>
          <a:prstGeom prst="rect">
            <a:avLst/>
          </a:prstGeom>
        </p:spPr>
      </p:pic>
      <p:sp>
        <p:nvSpPr>
          <p:cNvPr id="7" name="TextBox 6"/>
          <p:cNvSpPr txBox="1"/>
          <p:nvPr/>
        </p:nvSpPr>
        <p:spPr>
          <a:xfrm>
            <a:off x="5906395" y="2161401"/>
            <a:ext cx="2895600" cy="646331"/>
          </a:xfrm>
          <a:prstGeom prst="rect">
            <a:avLst/>
          </a:prstGeom>
          <a:noFill/>
        </p:spPr>
        <p:txBody>
          <a:bodyPr wrap="square" rtlCol="0">
            <a:spAutoFit/>
          </a:bodyPr>
          <a:lstStyle/>
          <a:p>
            <a:r>
              <a:rPr lang="en-US" dirty="0">
                <a:solidFill>
                  <a:schemeClr val="bg1"/>
                </a:solidFill>
              </a:rPr>
              <a:t>Pressing Button Completes Circuit to Ground</a:t>
            </a:r>
          </a:p>
        </p:txBody>
      </p:sp>
    </p:spTree>
    <p:extLst>
      <p:ext uri="{BB962C8B-B14F-4D97-AF65-F5344CB8AC3E}">
        <p14:creationId xmlns:p14="http://schemas.microsoft.com/office/powerpoint/2010/main" val="4271562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Headlight Connection</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1620048"/>
            <a:ext cx="6388608" cy="225001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9400" y="1613060"/>
            <a:ext cx="2435352" cy="225700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 y="3962399"/>
            <a:ext cx="3449777" cy="270506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5169" y="3978010"/>
            <a:ext cx="3071678" cy="2673840"/>
          </a:xfrm>
          <a:prstGeom prst="rect">
            <a:avLst/>
          </a:prstGeom>
        </p:spPr>
      </p:pic>
    </p:spTree>
    <p:extLst>
      <p:ext uri="{BB962C8B-B14F-4D97-AF65-F5344CB8AC3E}">
        <p14:creationId xmlns:p14="http://schemas.microsoft.com/office/powerpoint/2010/main" val="1699754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52600" y="0"/>
            <a:ext cx="6245996" cy="661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5105400"/>
            <a:ext cx="1981200" cy="461665"/>
          </a:xfrm>
          <a:prstGeom prst="rect">
            <a:avLst/>
          </a:prstGeom>
          <a:noFill/>
        </p:spPr>
        <p:txBody>
          <a:bodyPr wrap="square" rtlCol="0">
            <a:spAutoFit/>
          </a:bodyPr>
          <a:lstStyle/>
          <a:p>
            <a:r>
              <a:rPr lang="en-US" sz="1200" dirty="0"/>
              <a:t>Courtesy of Bratton’s Antique Auto Parts</a:t>
            </a:r>
          </a:p>
        </p:txBody>
      </p:sp>
    </p:spTree>
    <p:extLst>
      <p:ext uri="{BB962C8B-B14F-4D97-AF65-F5344CB8AC3E}">
        <p14:creationId xmlns:p14="http://schemas.microsoft.com/office/powerpoint/2010/main" val="2013000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1524000"/>
            <a:ext cx="2734173"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3298" y="2286000"/>
            <a:ext cx="4294452" cy="414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3229208"/>
            <a:ext cx="4576763" cy="171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257800"/>
            <a:ext cx="3048000" cy="369332"/>
          </a:xfrm>
          <a:prstGeom prst="rect">
            <a:avLst/>
          </a:prstGeom>
          <a:noFill/>
        </p:spPr>
        <p:txBody>
          <a:bodyPr wrap="square" rtlCol="0">
            <a:spAutoFit/>
          </a:bodyPr>
          <a:lstStyle/>
          <a:p>
            <a:r>
              <a:rPr lang="en-US" dirty="0"/>
              <a:t>Service Bulletin – May 1930</a:t>
            </a:r>
          </a:p>
        </p:txBody>
      </p:sp>
      <p:sp>
        <p:nvSpPr>
          <p:cNvPr id="4" name="Title 3"/>
          <p:cNvSpPr>
            <a:spLocks noGrp="1"/>
          </p:cNvSpPr>
          <p:nvPr>
            <p:ph type="title"/>
          </p:nvPr>
        </p:nvSpPr>
        <p:spPr/>
        <p:txBody>
          <a:bodyPr>
            <a:normAutofit/>
          </a:bodyPr>
          <a:lstStyle/>
          <a:p>
            <a:r>
              <a:rPr lang="en-US" sz="2800" dirty="0"/>
              <a:t>Headlight Wire Plug Connection</a:t>
            </a:r>
          </a:p>
        </p:txBody>
      </p:sp>
    </p:spTree>
    <p:extLst>
      <p:ext uri="{BB962C8B-B14F-4D97-AF65-F5344CB8AC3E}">
        <p14:creationId xmlns:p14="http://schemas.microsoft.com/office/powerpoint/2010/main" val="3105536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t>Headlight Socket Connections</a:t>
            </a:r>
          </a:p>
        </p:txBody>
      </p:sp>
      <p:pic>
        <p:nvPicPr>
          <p:cNvPr id="3074" name="Picture 2" descr="F:\DCIM\100NCD60\DSC_0663.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203960" y="1066800"/>
            <a:ext cx="3061589" cy="2331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4852162" y="1066800"/>
            <a:ext cx="2743200" cy="2334579"/>
          </a:xfrm>
          <a:prstGeom prst="rect">
            <a:avLst/>
          </a:prstGeom>
        </p:spPr>
      </p:pic>
      <p:pic>
        <p:nvPicPr>
          <p:cNvPr id="7" name="Picture 6"/>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03960" y="3733800"/>
            <a:ext cx="2971800" cy="2568911"/>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52162" y="3657600"/>
            <a:ext cx="2615438" cy="2700080"/>
          </a:xfrm>
          <a:prstGeom prst="rect">
            <a:avLst/>
          </a:prstGeom>
        </p:spPr>
      </p:pic>
    </p:spTree>
    <p:extLst>
      <p:ext uri="{BB962C8B-B14F-4D97-AF65-F5344CB8AC3E}">
        <p14:creationId xmlns:p14="http://schemas.microsoft.com/office/powerpoint/2010/main" val="2549841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Headlight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447800"/>
            <a:ext cx="41338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0049" y="3962400"/>
            <a:ext cx="4648200" cy="265078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7200" y="1561300"/>
            <a:ext cx="4644689" cy="2278878"/>
          </a:xfrm>
          <a:prstGeom prst="rect">
            <a:avLst/>
          </a:prstGeom>
        </p:spPr>
      </p:pic>
      <p:sp>
        <p:nvSpPr>
          <p:cNvPr id="6" name="Rectangle 5"/>
          <p:cNvSpPr/>
          <p:nvPr/>
        </p:nvSpPr>
        <p:spPr>
          <a:xfrm>
            <a:off x="159633" y="6292334"/>
            <a:ext cx="2705228" cy="276999"/>
          </a:xfrm>
          <a:prstGeom prst="rect">
            <a:avLst/>
          </a:prstGeom>
        </p:spPr>
        <p:txBody>
          <a:bodyPr wrap="none">
            <a:spAutoFit/>
          </a:bodyPr>
          <a:lstStyle/>
          <a:p>
            <a:r>
              <a:rPr lang="en-US" sz="1200" dirty="0"/>
              <a:t>Courtesy of Bratton’s Antique Auto Parts</a:t>
            </a:r>
          </a:p>
        </p:txBody>
      </p:sp>
    </p:spTree>
    <p:extLst>
      <p:ext uri="{BB962C8B-B14F-4D97-AF65-F5344CB8AC3E}">
        <p14:creationId xmlns:p14="http://schemas.microsoft.com/office/powerpoint/2010/main" val="2372425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Inside Headlight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7888" y="1371600"/>
            <a:ext cx="6687312" cy="2321983"/>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9200" y="3845860"/>
            <a:ext cx="2904379" cy="2773712"/>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2546" y="3821476"/>
            <a:ext cx="3701710" cy="2795016"/>
          </a:xfrm>
          <a:prstGeom prst="rect">
            <a:avLst/>
          </a:prstGeom>
        </p:spPr>
      </p:pic>
    </p:spTree>
    <p:extLst>
      <p:ext uri="{BB962C8B-B14F-4D97-AF65-F5344CB8AC3E}">
        <p14:creationId xmlns:p14="http://schemas.microsoft.com/office/powerpoint/2010/main" val="171004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Ford Wiring</a:t>
            </a:r>
            <a:endParaRPr lang="en-US" dirty="0"/>
          </a:p>
        </p:txBody>
      </p:sp>
      <p:sp>
        <p:nvSpPr>
          <p:cNvPr id="4" name="Content Placeholder 3"/>
          <p:cNvSpPr>
            <a:spLocks noGrp="1"/>
          </p:cNvSpPr>
          <p:nvPr>
            <p:ph idx="1"/>
          </p:nvPr>
        </p:nvSpPr>
        <p:spPr/>
        <p:txBody>
          <a:bodyPr>
            <a:normAutofit/>
          </a:bodyPr>
          <a:lstStyle/>
          <a:p>
            <a:r>
              <a:rPr lang="en-US" dirty="0"/>
              <a:t>Wires were cloth covered, rubber insulated</a:t>
            </a:r>
          </a:p>
          <a:p>
            <a:r>
              <a:rPr lang="en-US" dirty="0"/>
              <a:t>Ford used 16 gauge wire on lamp wiring </a:t>
            </a:r>
          </a:p>
          <a:p>
            <a:r>
              <a:rPr lang="en-US" dirty="0"/>
              <a:t>Wire gauges in 1930’s not the same as today</a:t>
            </a:r>
          </a:p>
          <a:p>
            <a:r>
              <a:rPr lang="en-US" dirty="0"/>
              <a:t>Wires were bigger around, yet not as good</a:t>
            </a:r>
          </a:p>
          <a:p>
            <a:pPr lvl="1"/>
            <a:r>
              <a:rPr lang="en-US" dirty="0"/>
              <a:t>Modern materials</a:t>
            </a:r>
          </a:p>
          <a:p>
            <a:pPr lvl="1"/>
            <a:r>
              <a:rPr lang="en-US" dirty="0"/>
              <a:t>Better copper stands</a:t>
            </a:r>
          </a:p>
          <a:p>
            <a:r>
              <a:rPr lang="en-US" dirty="0"/>
              <a:t>6 Volt systems need a larger gauge than 12 volt to ensure good current flow</a:t>
            </a:r>
          </a:p>
        </p:txBody>
      </p:sp>
    </p:spTree>
    <p:extLst>
      <p:ext uri="{BB962C8B-B14F-4D97-AF65-F5344CB8AC3E}">
        <p14:creationId xmlns:p14="http://schemas.microsoft.com/office/powerpoint/2010/main" val="1198247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1695961" y="1504440"/>
            <a:ext cx="6022848" cy="4385569"/>
          </a:xfrm>
          <a:prstGeom prst="rect">
            <a:avLst/>
          </a:prstGeom>
        </p:spPr>
      </p:pic>
    </p:spTree>
    <p:extLst>
      <p:ext uri="{BB962C8B-B14F-4D97-AF65-F5344CB8AC3E}">
        <p14:creationId xmlns:p14="http://schemas.microsoft.com/office/powerpoint/2010/main" val="745198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Main Wiring Harness – Going to Rear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560" y="1514856"/>
            <a:ext cx="8827008" cy="5212080"/>
          </a:xfrm>
          <a:prstGeom prst="rect">
            <a:avLst/>
          </a:prstGeom>
        </p:spPr>
      </p:pic>
    </p:spTree>
    <p:extLst>
      <p:ext uri="{BB962C8B-B14F-4D97-AF65-F5344CB8AC3E}">
        <p14:creationId xmlns:p14="http://schemas.microsoft.com/office/powerpoint/2010/main" val="434995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Wiring to Stop Light Switch</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1447800"/>
            <a:ext cx="7677912" cy="5321808"/>
          </a:xfrm>
          <a:prstGeom prst="rect">
            <a:avLst/>
          </a:prstGeom>
        </p:spPr>
      </p:pic>
    </p:spTree>
    <p:extLst>
      <p:ext uri="{BB962C8B-B14F-4D97-AF65-F5344CB8AC3E}">
        <p14:creationId xmlns:p14="http://schemas.microsoft.com/office/powerpoint/2010/main" val="699040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Light Switch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524001"/>
            <a:ext cx="4114800" cy="256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F:\DCIM\100NCD60\DSC_004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37888" y="2971800"/>
            <a:ext cx="4142232" cy="3619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800" y="4090815"/>
            <a:ext cx="2852739" cy="26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085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457198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Tail Light Connection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496" y="1609344"/>
            <a:ext cx="8827008" cy="478231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6944" y="3733800"/>
            <a:ext cx="7370064" cy="1481328"/>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6672" y="5065776"/>
            <a:ext cx="7260336" cy="1325880"/>
          </a:xfrm>
          <a:prstGeom prst="rect">
            <a:avLst/>
          </a:prstGeom>
        </p:spPr>
      </p:pic>
    </p:spTree>
    <p:extLst>
      <p:ext uri="{BB962C8B-B14F-4D97-AF65-F5344CB8AC3E}">
        <p14:creationId xmlns:p14="http://schemas.microsoft.com/office/powerpoint/2010/main" val="2939267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4222008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Tail Light (s)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1371600"/>
            <a:ext cx="8827008" cy="5303520"/>
          </a:xfrm>
          <a:prstGeom prst="rect">
            <a:avLst/>
          </a:prstGeom>
        </p:spPr>
      </p:pic>
    </p:spTree>
    <p:extLst>
      <p:ext uri="{BB962C8B-B14F-4D97-AF65-F5344CB8AC3E}">
        <p14:creationId xmlns:p14="http://schemas.microsoft.com/office/powerpoint/2010/main" val="3837015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Wire Clips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 y="1142999"/>
            <a:ext cx="496252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17389" y="1146047"/>
            <a:ext cx="5105400" cy="3139321"/>
          </a:xfrm>
          <a:prstGeom prst="rect">
            <a:avLst/>
          </a:prstGeom>
          <a:noFill/>
        </p:spPr>
        <p:txBody>
          <a:bodyPr wrap="square" rtlCol="0">
            <a:spAutoFit/>
          </a:bodyPr>
          <a:lstStyle/>
          <a:p>
            <a:r>
              <a:rPr lang="en-US" dirty="0"/>
              <a:t>1 - A-14585 Rear harness to frame clip. </a:t>
            </a:r>
          </a:p>
          <a:p>
            <a:r>
              <a:rPr lang="en-US" dirty="0"/>
              <a:t>     5 req.</a:t>
            </a:r>
          </a:p>
          <a:p>
            <a:r>
              <a:rPr lang="en-US" dirty="0"/>
              <a:t>2 - A-14565 Rear harness to fender </a:t>
            </a:r>
          </a:p>
          <a:p>
            <a:r>
              <a:rPr lang="en-US" dirty="0"/>
              <a:t>     bracket or skirt. Used with teacup </a:t>
            </a:r>
          </a:p>
          <a:p>
            <a:r>
              <a:rPr lang="en-US" dirty="0"/>
              <a:t>     style rear lamp. 1 req.</a:t>
            </a:r>
          </a:p>
          <a:p>
            <a:r>
              <a:rPr lang="en-US" dirty="0"/>
              <a:t>3 - A-14595-A Rear harness to lamp </a:t>
            </a:r>
          </a:p>
          <a:p>
            <a:r>
              <a:rPr lang="en-US" dirty="0"/>
              <a:t>      bracket. Used with drum style rear </a:t>
            </a:r>
          </a:p>
          <a:p>
            <a:r>
              <a:rPr lang="en-US" dirty="0"/>
              <a:t>      lamp. 2 req.</a:t>
            </a:r>
          </a:p>
          <a:p>
            <a:r>
              <a:rPr lang="en-US" dirty="0"/>
              <a:t>4 - A14592 Rear lamp harness to body. </a:t>
            </a:r>
          </a:p>
          <a:p>
            <a:r>
              <a:rPr lang="en-US" dirty="0"/>
              <a:t>      used on most Fordor bodies and many </a:t>
            </a:r>
          </a:p>
          <a:p>
            <a:r>
              <a:rPr lang="en-US" dirty="0"/>
              <a:t>     commercial bodies. </a:t>
            </a:r>
          </a:p>
        </p:txBody>
      </p:sp>
    </p:spTree>
    <p:extLst>
      <p:ext uri="{BB962C8B-B14F-4D97-AF65-F5344CB8AC3E}">
        <p14:creationId xmlns:p14="http://schemas.microsoft.com/office/powerpoint/2010/main" val="2240155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1105923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Stranded Wire vs Solid Wire</a:t>
            </a:r>
          </a:p>
        </p:txBody>
      </p:sp>
      <p:sp>
        <p:nvSpPr>
          <p:cNvPr id="3" name="Rectangle 2"/>
          <p:cNvSpPr/>
          <p:nvPr/>
        </p:nvSpPr>
        <p:spPr>
          <a:xfrm>
            <a:off x="457200" y="1371600"/>
            <a:ext cx="8382000" cy="3539430"/>
          </a:xfrm>
          <a:prstGeom prst="rect">
            <a:avLst/>
          </a:prstGeom>
        </p:spPr>
        <p:txBody>
          <a:bodyPr wrap="square">
            <a:spAutoFit/>
          </a:bodyPr>
          <a:lstStyle/>
          <a:p>
            <a:r>
              <a:rPr lang="en-US" sz="2800" dirty="0"/>
              <a:t>Stranded wire is much more flexible than solid wire of equal size. For this reason, stranded wire is used when the wire needs to move around frequently, in automotive applications or in appliances for example. Conversely, solid wire is used when little or no movement is needed, such as home wiring.  When working with your Model A used stranded wire for the best results. Ford used only stranded wire.  </a:t>
            </a:r>
            <a:endParaRPr lang="en-US" dirty="0"/>
          </a:p>
        </p:txBody>
      </p:sp>
    </p:spTree>
    <p:extLst>
      <p:ext uri="{BB962C8B-B14F-4D97-AF65-F5344CB8AC3E}">
        <p14:creationId xmlns:p14="http://schemas.microsoft.com/office/powerpoint/2010/main" val="2028996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4001659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435137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496" y="466344"/>
            <a:ext cx="8827008" cy="5925312"/>
          </a:xfrm>
          <a:prstGeom prst="rect">
            <a:avLst/>
          </a:prstGeom>
        </p:spPr>
      </p:pic>
    </p:spTree>
    <p:extLst>
      <p:ext uri="{BB962C8B-B14F-4D97-AF65-F5344CB8AC3E}">
        <p14:creationId xmlns:p14="http://schemas.microsoft.com/office/powerpoint/2010/main" val="2707464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Tail Light Loom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968" y="1371600"/>
            <a:ext cx="8827008" cy="5175504"/>
          </a:xfrm>
          <a:prstGeom prst="rect">
            <a:avLst/>
          </a:prstGeom>
        </p:spPr>
      </p:pic>
    </p:spTree>
    <p:extLst>
      <p:ext uri="{BB962C8B-B14F-4D97-AF65-F5344CB8AC3E}">
        <p14:creationId xmlns:p14="http://schemas.microsoft.com/office/powerpoint/2010/main" val="347182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Cross Over Wire – Dual Tail lights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544" y="1371600"/>
            <a:ext cx="8827008" cy="5407152"/>
          </a:xfrm>
          <a:prstGeom prst="rect">
            <a:avLst/>
          </a:prstGeom>
        </p:spPr>
      </p:pic>
    </p:spTree>
    <p:extLst>
      <p:ext uri="{BB962C8B-B14F-4D97-AF65-F5344CB8AC3E}">
        <p14:creationId xmlns:p14="http://schemas.microsoft.com/office/powerpoint/2010/main" val="3878570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Cowl and Dome Lights</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3916" y="1143000"/>
            <a:ext cx="6463284" cy="564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4191000"/>
            <a:ext cx="1828800" cy="646331"/>
          </a:xfrm>
          <a:prstGeom prst="rect">
            <a:avLst/>
          </a:prstGeom>
          <a:noFill/>
        </p:spPr>
        <p:txBody>
          <a:bodyPr wrap="square" rtlCol="0">
            <a:spAutoFit/>
          </a:bodyPr>
          <a:lstStyle/>
          <a:p>
            <a:r>
              <a:rPr lang="en-US" dirty="0"/>
              <a:t>Service Bulletin</a:t>
            </a:r>
          </a:p>
          <a:p>
            <a:r>
              <a:rPr lang="en-US" dirty="0"/>
              <a:t>June 1930</a:t>
            </a:r>
          </a:p>
        </p:txBody>
      </p:sp>
    </p:spTree>
    <p:extLst>
      <p:ext uri="{BB962C8B-B14F-4D97-AF65-F5344CB8AC3E}">
        <p14:creationId xmlns:p14="http://schemas.microsoft.com/office/powerpoint/2010/main" val="3412700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Cowl Light Connectors / Clips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828800"/>
            <a:ext cx="504825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81200" y="5029200"/>
            <a:ext cx="5486400" cy="923330"/>
          </a:xfrm>
          <a:prstGeom prst="rect">
            <a:avLst/>
          </a:prstGeom>
          <a:noFill/>
        </p:spPr>
        <p:txBody>
          <a:bodyPr wrap="square" rtlCol="0">
            <a:spAutoFit/>
          </a:bodyPr>
          <a:lstStyle/>
          <a:p>
            <a:r>
              <a:rPr lang="en-US" dirty="0"/>
              <a:t>Cowl lamp harness connector (1929-31) and frame clip. “C” shaped connector clip was used in 1929. </a:t>
            </a:r>
            <a:r>
              <a:rPr lang="en-US" dirty="0" err="1"/>
              <a:t>The“S</a:t>
            </a:r>
            <a:r>
              <a:rPr lang="en-US" dirty="0"/>
              <a:t>” shaped frame clip was used on 1930-31 models.</a:t>
            </a:r>
          </a:p>
        </p:txBody>
      </p:sp>
    </p:spTree>
    <p:extLst>
      <p:ext uri="{BB962C8B-B14F-4D97-AF65-F5344CB8AC3E}">
        <p14:creationId xmlns:p14="http://schemas.microsoft.com/office/powerpoint/2010/main" val="10738622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Cowl Light </a:t>
            </a:r>
          </a:p>
        </p:txBody>
      </p:sp>
      <p:pic>
        <p:nvPicPr>
          <p:cNvPr id="4098" name="Picture 2" descr="F:\DCIM\100NCD60\DSC_005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3000" y="1447800"/>
            <a:ext cx="6324600" cy="501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852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5633" y="76200"/>
            <a:ext cx="7895422" cy="646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10400" y="6096000"/>
            <a:ext cx="2057400" cy="646331"/>
          </a:xfrm>
          <a:prstGeom prst="rect">
            <a:avLst/>
          </a:prstGeom>
          <a:noFill/>
        </p:spPr>
        <p:txBody>
          <a:bodyPr wrap="square" rtlCol="0">
            <a:spAutoFit/>
          </a:bodyPr>
          <a:lstStyle/>
          <a:p>
            <a:r>
              <a:rPr lang="en-US" dirty="0"/>
              <a:t>Service Bulletin</a:t>
            </a:r>
          </a:p>
          <a:p>
            <a:r>
              <a:rPr lang="en-US" dirty="0"/>
              <a:t>October 1930</a:t>
            </a:r>
          </a:p>
        </p:txBody>
      </p:sp>
    </p:spTree>
    <p:extLst>
      <p:ext uri="{BB962C8B-B14F-4D97-AF65-F5344CB8AC3E}">
        <p14:creationId xmlns:p14="http://schemas.microsoft.com/office/powerpoint/2010/main" val="1699847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dirty="0"/>
              <a:t>Turn Signals</a:t>
            </a: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8458200" cy="583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43200" y="1676400"/>
            <a:ext cx="4100481" cy="369332"/>
          </a:xfrm>
          <a:prstGeom prst="rect">
            <a:avLst/>
          </a:prstGeom>
        </p:spPr>
        <p:txBody>
          <a:bodyPr wrap="none">
            <a:spAutoFit/>
          </a:bodyPr>
          <a:lstStyle/>
          <a:p>
            <a:r>
              <a:rPr lang="en-US" dirty="0"/>
              <a:t>Bauer Electronics – Used with Permission </a:t>
            </a:r>
          </a:p>
        </p:txBody>
      </p:sp>
    </p:spTree>
    <p:extLst>
      <p:ext uri="{BB962C8B-B14F-4D97-AF65-F5344CB8AC3E}">
        <p14:creationId xmlns:p14="http://schemas.microsoft.com/office/powerpoint/2010/main" val="393659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Battery – Where it All Starts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143000"/>
            <a:ext cx="5886450" cy="542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176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Trouble Shooting Tools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725" y="1447800"/>
            <a:ext cx="4069929" cy="406298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059729" y="2545031"/>
            <a:ext cx="4818888" cy="2441546"/>
          </a:xfrm>
          <a:prstGeom prst="rect">
            <a:avLst/>
          </a:prstGeom>
        </p:spPr>
      </p:pic>
    </p:spTree>
    <p:extLst>
      <p:ext uri="{BB962C8B-B14F-4D97-AF65-F5344CB8AC3E}">
        <p14:creationId xmlns:p14="http://schemas.microsoft.com/office/powerpoint/2010/main" val="4060394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Voltage</a:t>
            </a: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447800"/>
            <a:ext cx="9144000" cy="407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95400" y="5791200"/>
            <a:ext cx="5562600" cy="646331"/>
          </a:xfrm>
          <a:prstGeom prst="rect">
            <a:avLst/>
          </a:prstGeom>
          <a:noFill/>
        </p:spPr>
        <p:txBody>
          <a:bodyPr wrap="square" rtlCol="0">
            <a:spAutoFit/>
          </a:bodyPr>
          <a:lstStyle/>
          <a:p>
            <a:r>
              <a:rPr lang="en-US" dirty="0"/>
              <a:t>From </a:t>
            </a:r>
            <a:r>
              <a:rPr lang="en-US" i="1" dirty="0"/>
              <a:t>Model A Ford Mechanics Handbook </a:t>
            </a:r>
            <a:r>
              <a:rPr lang="en-US" dirty="0"/>
              <a:t>by Les Andrews – Available from MAFCA</a:t>
            </a:r>
          </a:p>
        </p:txBody>
      </p:sp>
    </p:spTree>
    <p:extLst>
      <p:ext uri="{BB962C8B-B14F-4D97-AF65-F5344CB8AC3E}">
        <p14:creationId xmlns:p14="http://schemas.microsoft.com/office/powerpoint/2010/main" val="793751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Problems</a:t>
            </a:r>
          </a:p>
        </p:txBody>
      </p:sp>
      <p:sp>
        <p:nvSpPr>
          <p:cNvPr id="3" name="Text Placeholder 2"/>
          <p:cNvSpPr>
            <a:spLocks noGrp="1"/>
          </p:cNvSpPr>
          <p:nvPr>
            <p:ph type="body" idx="1"/>
          </p:nvPr>
        </p:nvSpPr>
        <p:spPr/>
        <p:txBody>
          <a:bodyPr/>
          <a:lstStyle/>
          <a:p>
            <a:r>
              <a:rPr lang="en-US" dirty="0"/>
              <a:t>Problem</a:t>
            </a:r>
          </a:p>
        </p:txBody>
      </p:sp>
      <p:sp>
        <p:nvSpPr>
          <p:cNvPr id="4" name="Content Placeholder 3"/>
          <p:cNvSpPr>
            <a:spLocks noGrp="1"/>
          </p:cNvSpPr>
          <p:nvPr>
            <p:ph sz="half" idx="2"/>
          </p:nvPr>
        </p:nvSpPr>
        <p:spPr/>
        <p:txBody>
          <a:bodyPr/>
          <a:lstStyle/>
          <a:p>
            <a:r>
              <a:rPr lang="en-US" dirty="0"/>
              <a:t>Lights Bulbs Burn Out Often</a:t>
            </a:r>
          </a:p>
          <a:p>
            <a:endParaRPr lang="en-US" dirty="0"/>
          </a:p>
          <a:p>
            <a:r>
              <a:rPr lang="en-US" dirty="0"/>
              <a:t>Horn Inoperative</a:t>
            </a:r>
          </a:p>
          <a:p>
            <a:endParaRPr lang="en-US" dirty="0"/>
          </a:p>
          <a:p>
            <a:endParaRPr lang="en-US" dirty="0"/>
          </a:p>
          <a:p>
            <a:endParaRPr lang="en-US" dirty="0"/>
          </a:p>
          <a:p>
            <a:r>
              <a:rPr lang="en-US" dirty="0"/>
              <a:t>Ammeter Shows Discharge</a:t>
            </a:r>
          </a:p>
        </p:txBody>
      </p:sp>
      <p:sp>
        <p:nvSpPr>
          <p:cNvPr id="5" name="Text Placeholder 4"/>
          <p:cNvSpPr>
            <a:spLocks noGrp="1"/>
          </p:cNvSpPr>
          <p:nvPr>
            <p:ph type="body" sz="quarter" idx="3"/>
          </p:nvPr>
        </p:nvSpPr>
        <p:spPr/>
        <p:txBody>
          <a:bodyPr/>
          <a:lstStyle/>
          <a:p>
            <a:r>
              <a:rPr lang="en-US" dirty="0"/>
              <a:t>Probable Cause </a:t>
            </a:r>
          </a:p>
        </p:txBody>
      </p:sp>
      <p:sp>
        <p:nvSpPr>
          <p:cNvPr id="6" name="Content Placeholder 5"/>
          <p:cNvSpPr>
            <a:spLocks noGrp="1"/>
          </p:cNvSpPr>
          <p:nvPr>
            <p:ph sz="quarter" idx="4"/>
          </p:nvPr>
        </p:nvSpPr>
        <p:spPr/>
        <p:txBody>
          <a:bodyPr/>
          <a:lstStyle/>
          <a:p>
            <a:r>
              <a:rPr lang="en-US" dirty="0"/>
              <a:t>Poor Ground Between Battery &amp; Generator</a:t>
            </a:r>
          </a:p>
          <a:p>
            <a:pPr>
              <a:spcBef>
                <a:spcPts val="0"/>
              </a:spcBef>
            </a:pPr>
            <a:r>
              <a:rPr lang="en-US" dirty="0"/>
              <a:t>Dirty Armature</a:t>
            </a:r>
          </a:p>
          <a:p>
            <a:pPr>
              <a:spcBef>
                <a:spcPts val="0"/>
              </a:spcBef>
            </a:pPr>
            <a:r>
              <a:rPr lang="en-US" dirty="0"/>
              <a:t>Poor Connection at Light Switch</a:t>
            </a:r>
          </a:p>
          <a:p>
            <a:pPr>
              <a:spcBef>
                <a:spcPts val="0"/>
              </a:spcBef>
            </a:pPr>
            <a:r>
              <a:rPr lang="en-US" dirty="0"/>
              <a:t>Defective Horn Rod</a:t>
            </a:r>
          </a:p>
          <a:p>
            <a:endParaRPr lang="en-US" dirty="0"/>
          </a:p>
          <a:p>
            <a:r>
              <a:rPr lang="en-US" dirty="0"/>
              <a:t>Defective Generator</a:t>
            </a:r>
          </a:p>
          <a:p>
            <a:r>
              <a:rPr lang="en-US" dirty="0"/>
              <a:t>Defective </a:t>
            </a:r>
            <a:r>
              <a:rPr lang="en-US" dirty="0" err="1"/>
              <a:t>CutOut</a:t>
            </a:r>
            <a:endParaRPr lang="en-US" dirty="0"/>
          </a:p>
        </p:txBody>
      </p:sp>
    </p:spTree>
    <p:extLst>
      <p:ext uri="{BB962C8B-B14F-4D97-AF65-F5344CB8AC3E}">
        <p14:creationId xmlns:p14="http://schemas.microsoft.com/office/powerpoint/2010/main" val="3552533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Problems (Cont.)</a:t>
            </a:r>
          </a:p>
        </p:txBody>
      </p:sp>
      <p:sp>
        <p:nvSpPr>
          <p:cNvPr id="3" name="Text Placeholder 2"/>
          <p:cNvSpPr>
            <a:spLocks noGrp="1"/>
          </p:cNvSpPr>
          <p:nvPr>
            <p:ph type="body" idx="1"/>
          </p:nvPr>
        </p:nvSpPr>
        <p:spPr/>
        <p:txBody>
          <a:bodyPr/>
          <a:lstStyle/>
          <a:p>
            <a:r>
              <a:rPr lang="en-US" dirty="0"/>
              <a:t>Problem</a:t>
            </a:r>
          </a:p>
        </p:txBody>
      </p:sp>
      <p:sp>
        <p:nvSpPr>
          <p:cNvPr id="4" name="Content Placeholder 3"/>
          <p:cNvSpPr>
            <a:spLocks noGrp="1"/>
          </p:cNvSpPr>
          <p:nvPr>
            <p:ph sz="half" idx="2"/>
          </p:nvPr>
        </p:nvSpPr>
        <p:spPr/>
        <p:txBody>
          <a:bodyPr/>
          <a:lstStyle/>
          <a:p>
            <a:r>
              <a:rPr lang="en-US" dirty="0"/>
              <a:t>Ammeter Shows High Charge	</a:t>
            </a:r>
          </a:p>
          <a:p>
            <a:r>
              <a:rPr lang="en-US" dirty="0"/>
              <a:t>Tail Light Does Not Work –Good Bulb </a:t>
            </a:r>
          </a:p>
          <a:p>
            <a:endParaRPr lang="en-US" dirty="0"/>
          </a:p>
        </p:txBody>
      </p:sp>
      <p:sp>
        <p:nvSpPr>
          <p:cNvPr id="5" name="Text Placeholder 4"/>
          <p:cNvSpPr>
            <a:spLocks noGrp="1"/>
          </p:cNvSpPr>
          <p:nvPr>
            <p:ph type="body" sz="quarter" idx="3"/>
          </p:nvPr>
        </p:nvSpPr>
        <p:spPr/>
        <p:txBody>
          <a:bodyPr/>
          <a:lstStyle/>
          <a:p>
            <a:r>
              <a:rPr lang="en-US" dirty="0"/>
              <a:t>Probable Cause</a:t>
            </a:r>
          </a:p>
        </p:txBody>
      </p:sp>
      <p:sp>
        <p:nvSpPr>
          <p:cNvPr id="6" name="Content Placeholder 5"/>
          <p:cNvSpPr>
            <a:spLocks noGrp="1"/>
          </p:cNvSpPr>
          <p:nvPr>
            <p:ph sz="quarter" idx="4"/>
          </p:nvPr>
        </p:nvSpPr>
        <p:spPr/>
        <p:txBody>
          <a:bodyPr/>
          <a:lstStyle/>
          <a:p>
            <a:r>
              <a:rPr lang="en-US" dirty="0"/>
              <a:t>Generator Out of Adjustment</a:t>
            </a:r>
          </a:p>
          <a:p>
            <a:r>
              <a:rPr lang="en-US" dirty="0"/>
              <a:t>Poor Ground or Wire Connection</a:t>
            </a:r>
          </a:p>
        </p:txBody>
      </p:sp>
    </p:spTree>
    <p:extLst>
      <p:ext uri="{BB962C8B-B14F-4D97-AF65-F5344CB8AC3E}">
        <p14:creationId xmlns:p14="http://schemas.microsoft.com/office/powerpoint/2010/main" val="1213587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Ignition Trouble Shooting</a:t>
            </a:r>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444282"/>
            <a:ext cx="8998042" cy="301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905000" y="5791200"/>
            <a:ext cx="4572000" cy="646331"/>
          </a:xfrm>
          <a:prstGeom prst="rect">
            <a:avLst/>
          </a:prstGeom>
        </p:spPr>
        <p:txBody>
          <a:bodyPr>
            <a:spAutoFit/>
          </a:bodyPr>
          <a:lstStyle/>
          <a:p>
            <a:r>
              <a:rPr lang="en-US" dirty="0"/>
              <a:t>From </a:t>
            </a:r>
            <a:r>
              <a:rPr lang="en-US" i="1" dirty="0"/>
              <a:t>Model A Ford Mechanics Handbook </a:t>
            </a:r>
            <a:r>
              <a:rPr lang="en-US" dirty="0"/>
              <a:t>by Les Andrews – Available from MAFCA</a:t>
            </a:r>
          </a:p>
        </p:txBody>
      </p:sp>
    </p:spTree>
    <p:extLst>
      <p:ext uri="{BB962C8B-B14F-4D97-AF65-F5344CB8AC3E}">
        <p14:creationId xmlns:p14="http://schemas.microsoft.com/office/powerpoint/2010/main" val="2344713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Preliminary Test</a:t>
            </a:r>
          </a:p>
        </p:txBody>
      </p:sp>
      <p:sp>
        <p:nvSpPr>
          <p:cNvPr id="4" name="Content Placeholder 3"/>
          <p:cNvSpPr>
            <a:spLocks noGrp="1"/>
          </p:cNvSpPr>
          <p:nvPr>
            <p:ph idx="1"/>
          </p:nvPr>
        </p:nvSpPr>
        <p:spPr/>
        <p:txBody>
          <a:bodyPr/>
          <a:lstStyle/>
          <a:p>
            <a:r>
              <a:rPr lang="en-US" dirty="0"/>
              <a:t>Test for 6V at Starter</a:t>
            </a:r>
          </a:p>
          <a:p>
            <a:r>
              <a:rPr lang="en-US" dirty="0"/>
              <a:t>Test for 6V at both Terminal Box Nuts</a:t>
            </a:r>
          </a:p>
          <a:p>
            <a:r>
              <a:rPr lang="en-US" dirty="0"/>
              <a:t>Test for 6V at both Coil Terminals</a:t>
            </a:r>
          </a:p>
          <a:p>
            <a:r>
              <a:rPr lang="en-US" dirty="0"/>
              <a:t>Open Point – Insert Piece of Paper – Then turn on Ignition (Key On) – Test for 6V on Arm</a:t>
            </a:r>
          </a:p>
          <a:p>
            <a:endParaRPr lang="en-US" dirty="0"/>
          </a:p>
          <a:p>
            <a:pPr marL="0" indent="0">
              <a:buNone/>
            </a:pPr>
            <a:r>
              <a:rPr lang="en-US" dirty="0"/>
              <a:t>If any test failed, trace the fault to a disconnected or broken wire in the circuit</a:t>
            </a:r>
          </a:p>
        </p:txBody>
      </p:sp>
    </p:spTree>
    <p:extLst>
      <p:ext uri="{BB962C8B-B14F-4D97-AF65-F5344CB8AC3E}">
        <p14:creationId xmlns:p14="http://schemas.microsoft.com/office/powerpoint/2010/main" val="2340774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Battery </a:t>
            </a:r>
          </a:p>
        </p:txBody>
      </p:sp>
      <p:sp>
        <p:nvSpPr>
          <p:cNvPr id="4" name="Content Placeholder 3"/>
          <p:cNvSpPr>
            <a:spLocks noGrp="1"/>
          </p:cNvSpPr>
          <p:nvPr>
            <p:ph idx="1"/>
          </p:nvPr>
        </p:nvSpPr>
        <p:spPr>
          <a:xfrm>
            <a:off x="457200" y="1295400"/>
            <a:ext cx="8229600" cy="4525963"/>
          </a:xfrm>
        </p:spPr>
        <p:txBody>
          <a:bodyPr>
            <a:normAutofit fontScale="92500"/>
          </a:bodyPr>
          <a:lstStyle/>
          <a:p>
            <a:r>
              <a:rPr lang="en-US" dirty="0"/>
              <a:t>Correct polarity – 6V ground is </a:t>
            </a:r>
            <a:r>
              <a:rPr lang="en-US" b="1" dirty="0">
                <a:solidFill>
                  <a:schemeClr val="accent2"/>
                </a:solidFill>
              </a:rPr>
              <a:t>Positive</a:t>
            </a:r>
          </a:p>
          <a:p>
            <a:r>
              <a:rPr lang="en-US" dirty="0"/>
              <a:t>Keep electrolyte levels correct – distilled water</a:t>
            </a:r>
          </a:p>
          <a:p>
            <a:r>
              <a:rPr lang="en-US" dirty="0"/>
              <a:t>Caps in place </a:t>
            </a:r>
          </a:p>
          <a:p>
            <a:r>
              <a:rPr lang="en-US" dirty="0"/>
              <a:t>Keep connections clean and tight</a:t>
            </a:r>
          </a:p>
          <a:p>
            <a:r>
              <a:rPr lang="en-US" dirty="0"/>
              <a:t>Keep fully charged – trickle charges a good idea </a:t>
            </a:r>
          </a:p>
          <a:p>
            <a:r>
              <a:rPr lang="en-US" dirty="0"/>
              <a:t>Do not over charge – 10 amps for average driving</a:t>
            </a:r>
          </a:p>
          <a:p>
            <a:r>
              <a:rPr lang="en-US" dirty="0"/>
              <a:t>Keep securely mounted</a:t>
            </a:r>
          </a:p>
          <a:p>
            <a:r>
              <a:rPr lang="en-US" dirty="0"/>
              <a:t>Connect ground strap last</a:t>
            </a:r>
          </a:p>
          <a:p>
            <a:endParaRPr lang="en-US" dirty="0"/>
          </a:p>
        </p:txBody>
      </p:sp>
    </p:spTree>
    <p:extLst>
      <p:ext uri="{BB962C8B-B14F-4D97-AF65-F5344CB8AC3E}">
        <p14:creationId xmlns:p14="http://schemas.microsoft.com/office/powerpoint/2010/main" val="318824302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3316</TotalTime>
  <Words>2641</Words>
  <Application>Microsoft Macintosh PowerPoint</Application>
  <PresentationFormat>On-screen Show (4:3)</PresentationFormat>
  <Paragraphs>295</Paragraphs>
  <Slides>85</Slides>
  <Notes>37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Garamond</vt:lpstr>
      <vt:lpstr>Wingdings</vt:lpstr>
      <vt:lpstr>Office Theme</vt:lpstr>
      <vt:lpstr>Couture</vt:lpstr>
      <vt:lpstr>Model A Ford Wiring</vt:lpstr>
      <vt:lpstr>PowerPoint Presentation</vt:lpstr>
      <vt:lpstr>TYPICAL WIRING DIAGRAM (NO COWL LAMPS) 1928 TO MARCH 1929</vt:lpstr>
      <vt:lpstr>TYPICAL WIRING DIAGRAM (WITHOUT COWL LAMPS) beginning in February 1929</vt:lpstr>
      <vt:lpstr>PowerPoint Presentation</vt:lpstr>
      <vt:lpstr>About Ford Wiring</vt:lpstr>
      <vt:lpstr>Stranded Wire vs Solid Wire</vt:lpstr>
      <vt:lpstr>The Battery – Where it All Starts</vt:lpstr>
      <vt:lpstr>Battery </vt:lpstr>
      <vt:lpstr>Battery Ground Cable</vt:lpstr>
      <vt:lpstr>Ground Cable Attached</vt:lpstr>
      <vt:lpstr>PowerPoint Presentation</vt:lpstr>
      <vt:lpstr>Battery Cable Routing</vt:lpstr>
      <vt:lpstr>Battery Mounted</vt:lpstr>
      <vt:lpstr>Safety Fuse</vt:lpstr>
      <vt:lpstr>Starter Switch </vt:lpstr>
      <vt:lpstr>Cut Out to Terminal Box Wiring Harness</vt:lpstr>
      <vt:lpstr>1928-1929 Models Used a  Steel Conduit</vt:lpstr>
      <vt:lpstr>Connections</vt:lpstr>
      <vt:lpstr>Cut Out Variations</vt:lpstr>
      <vt:lpstr>Alternator</vt:lpstr>
      <vt:lpstr>Dash Wiring to Terminal Box Harness</vt:lpstr>
      <vt:lpstr>Dash Connections</vt:lpstr>
      <vt:lpstr>Ammeter</vt:lpstr>
      <vt:lpstr>Pop Out Switch Internal</vt:lpstr>
      <vt:lpstr>Dash with Replacement Switch</vt:lpstr>
      <vt:lpstr>Clearance is Minimal – Protect Connections</vt:lpstr>
      <vt:lpstr>Instrument Light Connection </vt:lpstr>
      <vt:lpstr>Slack in Instrument Light </vt:lpstr>
      <vt:lpstr>Terminal Box Connection</vt:lpstr>
      <vt:lpstr>Terminal Box  Reproduction vs Original </vt:lpstr>
      <vt:lpstr>Ignition Wiring</vt:lpstr>
      <vt:lpstr>Distributor</vt:lpstr>
      <vt:lpstr>PowerPoint Presentation</vt:lpstr>
      <vt:lpstr>Coil </vt:lpstr>
      <vt:lpstr>Main Wiring Harness</vt:lpstr>
      <vt:lpstr>Light Switch Housings</vt:lpstr>
      <vt:lpstr>Reproduction Light Switch Cover </vt:lpstr>
      <vt:lpstr>Light Switch Connections – Used After February 1928 with Ford “H” Headlights (Fluted Lens)</vt:lpstr>
      <vt:lpstr>Light Switch Connections Used with Twolight headlamps </vt:lpstr>
      <vt:lpstr>Wiring Harness w/ Cowl Lights</vt:lpstr>
      <vt:lpstr>Light Connection</vt:lpstr>
      <vt:lpstr>PowerPoint Presentation</vt:lpstr>
      <vt:lpstr>PowerPoint Presentation</vt:lpstr>
      <vt:lpstr>PowerPoint Presentation</vt:lpstr>
      <vt:lpstr>PowerPoint Presentation</vt:lpstr>
      <vt:lpstr>Switch Attachment</vt:lpstr>
      <vt:lpstr>PowerPoint Presentation</vt:lpstr>
      <vt:lpstr>Wiring Clip Under Hood Latch</vt:lpstr>
      <vt:lpstr>PowerPoint Presentation</vt:lpstr>
      <vt:lpstr>PowerPoint Presentation</vt:lpstr>
      <vt:lpstr>Horn Connection</vt:lpstr>
      <vt:lpstr>Horn Rod</vt:lpstr>
      <vt:lpstr>Headlight Connection</vt:lpstr>
      <vt:lpstr>PowerPoint Presentation</vt:lpstr>
      <vt:lpstr>Headlight Wire Plug Connection</vt:lpstr>
      <vt:lpstr>Headlight Socket Connections</vt:lpstr>
      <vt:lpstr>Headlight </vt:lpstr>
      <vt:lpstr>Inside Headlight</vt:lpstr>
      <vt:lpstr>PowerPoint Presentation</vt:lpstr>
      <vt:lpstr>Main Wiring Harness – Going to Rear</vt:lpstr>
      <vt:lpstr>Wiring to Stop Light Switch</vt:lpstr>
      <vt:lpstr>Stop Light Switch </vt:lpstr>
      <vt:lpstr>PowerPoint Presentation</vt:lpstr>
      <vt:lpstr>Tail Light Connection </vt:lpstr>
      <vt:lpstr>PowerPoint Presentation</vt:lpstr>
      <vt:lpstr>Tail Light (s)</vt:lpstr>
      <vt:lpstr>Wire Clips </vt:lpstr>
      <vt:lpstr>PowerPoint Presentation</vt:lpstr>
      <vt:lpstr>PowerPoint Presentation</vt:lpstr>
      <vt:lpstr>PowerPoint Presentation</vt:lpstr>
      <vt:lpstr>PowerPoint Presentation</vt:lpstr>
      <vt:lpstr>Tail Light Loom </vt:lpstr>
      <vt:lpstr>Cross Over Wire – Dual Tail lights</vt:lpstr>
      <vt:lpstr>Cowl and Dome Lights</vt:lpstr>
      <vt:lpstr>Cowl Light Connectors / Clips</vt:lpstr>
      <vt:lpstr>Cowl Light </vt:lpstr>
      <vt:lpstr>PowerPoint Presentation</vt:lpstr>
      <vt:lpstr>Turn Signals</vt:lpstr>
      <vt:lpstr>Trouble Shooting Tools</vt:lpstr>
      <vt:lpstr>Where To Find Voltage</vt:lpstr>
      <vt:lpstr>Typical Problems</vt:lpstr>
      <vt:lpstr>Typical Problems (Cont.)</vt:lpstr>
      <vt:lpstr>Ignition Trouble Shooting</vt:lpstr>
      <vt:lpstr>Preliminary Test</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TYPICAL WIRING DIAGRAM (NO COWL LAMPS) 1928 TO MARCH 1929</dc:title>
  <dc:creator>Alex</dc:creator>
  <cp:lastModifiedBy>Microsoft Office User</cp:lastModifiedBy>
  <cp:revision>82</cp:revision>
  <dcterms:created xsi:type="dcterms:W3CDTF">2017-10-11T18:31:24Z</dcterms:created>
  <dcterms:modified xsi:type="dcterms:W3CDTF">2018-06-18T00:19:04Z</dcterms:modified>
</cp:coreProperties>
</file>